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01" r:id="rId3"/>
    <p:sldId id="322" r:id="rId4"/>
    <p:sldId id="273" r:id="rId5"/>
    <p:sldId id="259" r:id="rId6"/>
    <p:sldId id="330" r:id="rId7"/>
    <p:sldId id="328" r:id="rId8"/>
    <p:sldId id="329" r:id="rId9"/>
    <p:sldId id="272" r:id="rId10"/>
    <p:sldId id="315" r:id="rId11"/>
    <p:sldId id="331" r:id="rId12"/>
    <p:sldId id="332" r:id="rId13"/>
    <p:sldId id="270" r:id="rId14"/>
    <p:sldId id="260" r:id="rId15"/>
    <p:sldId id="275" r:id="rId16"/>
    <p:sldId id="320" r:id="rId17"/>
    <p:sldId id="327" r:id="rId18"/>
    <p:sldId id="271" r:id="rId19"/>
    <p:sldId id="276" r:id="rId20"/>
    <p:sldId id="278" r:id="rId21"/>
    <p:sldId id="277" r:id="rId22"/>
    <p:sldId id="333" r:id="rId23"/>
    <p:sldId id="279" r:id="rId24"/>
    <p:sldId id="281" r:id="rId25"/>
    <p:sldId id="282" r:id="rId26"/>
    <p:sldId id="283" r:id="rId27"/>
    <p:sldId id="334" r:id="rId28"/>
    <p:sldId id="284" r:id="rId29"/>
    <p:sldId id="261" r:id="rId30"/>
    <p:sldId id="326" r:id="rId31"/>
    <p:sldId id="285" r:id="rId32"/>
    <p:sldId id="286" r:id="rId33"/>
    <p:sldId id="288" r:id="rId34"/>
    <p:sldId id="287" r:id="rId35"/>
    <p:sldId id="291" r:id="rId36"/>
    <p:sldId id="290" r:id="rId37"/>
    <p:sldId id="289" r:id="rId38"/>
    <p:sldId id="292" r:id="rId39"/>
    <p:sldId id="325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" pitchFamily="-6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31"/>
    <a:srgbClr val="002D15"/>
    <a:srgbClr val="008F41"/>
    <a:srgbClr val="ADF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02"/>
    <p:restoredTop sz="94716"/>
  </p:normalViewPr>
  <p:slideViewPr>
    <p:cSldViewPr>
      <p:cViewPr>
        <p:scale>
          <a:sx n="110" d="100"/>
          <a:sy n="110" d="100"/>
        </p:scale>
        <p:origin x="2800" y="93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592"/>
    </p:cViewPr>
  </p:sorterViewPr>
  <p:notesViewPr>
    <p:cSldViewPr>
      <p:cViewPr varScale="1">
        <p:scale>
          <a:sx n="112" d="100"/>
          <a:sy n="112" d="100"/>
        </p:scale>
        <p:origin x="-316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>
            <a:extLst>
              <a:ext uri="{FF2B5EF4-FFF2-40B4-BE49-F238E27FC236}">
                <a16:creationId xmlns:a16="http://schemas.microsoft.com/office/drawing/2014/main" id="{BFAB3771-4210-EC86-C8DD-F52B744A55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id="{32056A7D-2182-15BB-C6FD-B77F68DC37E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8" name="Rectangle 4">
            <a:extLst>
              <a:ext uri="{FF2B5EF4-FFF2-40B4-BE49-F238E27FC236}">
                <a16:creationId xmlns:a16="http://schemas.microsoft.com/office/drawing/2014/main" id="{A7384652-BF8F-1FB7-0D1B-939840064FD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9" name="Rectangle 5">
            <a:extLst>
              <a:ext uri="{FF2B5EF4-FFF2-40B4-BE49-F238E27FC236}">
                <a16:creationId xmlns:a16="http://schemas.microsoft.com/office/drawing/2014/main" id="{19D61538-E324-7905-044B-5BCE205B3D9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0963EC-F3F2-8149-B47D-801024884B87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1C37E793-D38A-0C54-5164-2416AA9FF53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37798B2B-C130-00CB-C380-F0B056C1B42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292830E-805C-198B-0868-908CEB22FA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A5FCF119-2CAB-389C-CFC0-91DAF6B8B9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886" name="Rectangle 6">
            <a:extLst>
              <a:ext uri="{FF2B5EF4-FFF2-40B4-BE49-F238E27FC236}">
                <a16:creationId xmlns:a16="http://schemas.microsoft.com/office/drawing/2014/main" id="{44D6C3E6-DB59-2C64-BBE0-DF88F64D8DD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7" name="Rectangle 7">
            <a:extLst>
              <a:ext uri="{FF2B5EF4-FFF2-40B4-BE49-F238E27FC236}">
                <a16:creationId xmlns:a16="http://schemas.microsoft.com/office/drawing/2014/main" id="{30320037-B0CA-AE2F-B5D9-51C266D8B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361CB6-D1A8-4D49-A81F-DCABF3D76096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5B9FE2EC-2DD5-3DF5-28A4-0E3CFC1514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B98BD386-F008-0344-B43A-68C4AAB55A06}" type="slidenum">
              <a:rPr lang="en-US" altLang="pt-BR" sz="1200"/>
              <a:pPr/>
              <a:t>1</a:t>
            </a:fld>
            <a:endParaRPr lang="en-US" altLang="pt-BR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A873ED4-9487-814D-4C87-56EAD41E9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19E62280-D245-587B-B5F0-585815593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9F4BA46F-D080-AC68-2518-F0F8F81713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F3ED484-4BD1-D243-8AD6-D5D084A73EB4}" type="slidenum">
              <a:rPr lang="en-US" altLang="pt-BR" sz="1200"/>
              <a:pPr/>
              <a:t>10</a:t>
            </a:fld>
            <a:endParaRPr lang="en-US" altLang="pt-BR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07C1568F-C27D-809B-4E37-4082BA888C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65891F4E-6F83-5C88-1228-0778BCCA3E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0424C-94FD-3971-0747-9201172BE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B96F956D-7086-045E-889C-B5447A770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F67574C1-147C-454F-98E6-5EDA591379C5}" type="slidenum">
              <a:rPr lang="en-US" altLang="pt-BR" sz="1200"/>
              <a:pPr/>
              <a:t>11</a:t>
            </a:fld>
            <a:endParaRPr lang="en-US" altLang="pt-BR" sz="12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5739D22B-BB1D-71E1-BDCE-4063BE2C31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FECE066F-E23C-4CDB-4160-6FB6822D4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1509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ACD8-9EA7-28F8-B9AC-7F6F07FE6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DB493A13-7D76-40F6-65D5-A40799197B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F3ED484-4BD1-D243-8AD6-D5D084A73EB4}" type="slidenum">
              <a:rPr lang="en-US" altLang="pt-BR" sz="1200"/>
              <a:pPr/>
              <a:t>12</a:t>
            </a:fld>
            <a:endParaRPr lang="en-US" altLang="pt-BR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099A5C59-186F-0564-4239-CF86DB9AD2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BF01FA69-655A-407C-02C1-D998BC097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7879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4549080D-399F-62B3-AA0C-07ADC0DB7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43F55D29-8CD0-2D49-A0C6-FA05E22FCC6E}" type="slidenum">
              <a:rPr lang="en-US" altLang="pt-BR" sz="1200"/>
              <a:pPr/>
              <a:t>13</a:t>
            </a:fld>
            <a:endParaRPr lang="en-US" altLang="pt-BR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89283D88-F2D9-4673-9259-D36D41AC31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2254FD8-D00D-A32F-07DF-FA9C30BFBE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D97C3108-7D4D-D32B-89B7-08D16DD7A7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F9BC16B2-08B8-2B44-8549-845C1EE0306E}" type="slidenum">
              <a:rPr lang="en-US" altLang="pt-BR" sz="1200"/>
              <a:pPr/>
              <a:t>14</a:t>
            </a:fld>
            <a:endParaRPr lang="en-US" altLang="pt-BR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A78ADA0F-11B5-1729-4918-F370AC17CD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28B55AEE-E246-7921-E51F-A8ACD0BD3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7BB09226-68A7-E46D-A725-9737E0D177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A2ED9781-93B6-8A45-9EE7-FC483D228CAA}" type="slidenum">
              <a:rPr lang="en-US" altLang="pt-BR" sz="1200"/>
              <a:pPr/>
              <a:t>15</a:t>
            </a:fld>
            <a:endParaRPr lang="en-US" altLang="pt-BR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F7CEA48-1F08-DF2F-EF88-B38CD5427B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3E68FB21-ACD7-6864-2534-C1AEC4BB9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AB7B626-7674-6295-32FA-D3318E3728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256EFA9-6F60-ED44-84C1-385DAD870757}" type="slidenum">
              <a:rPr lang="en-US" altLang="pt-BR" sz="1200"/>
              <a:pPr/>
              <a:t>16</a:t>
            </a:fld>
            <a:endParaRPr lang="en-US" altLang="pt-BR" sz="12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3CA3588E-339C-2CA2-077E-8ADBD6D415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DC2C8915-82C6-98FE-4ED1-947E68AD6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558CC-9A51-679C-0E54-EE3F28794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E5F35028-A959-A2CA-367B-E6E5AFE2B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256EFA9-6F60-ED44-84C1-385DAD870757}" type="slidenum">
              <a:rPr lang="en-US" altLang="pt-BR" sz="1200"/>
              <a:pPr/>
              <a:t>17</a:t>
            </a:fld>
            <a:endParaRPr lang="en-US" altLang="pt-BR" sz="12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6121728-3151-8427-772B-072CFE239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D1A9DE6A-1BBA-5F07-B1D2-08AA9AE7E5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7700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D7DCBEA5-5E4F-2423-F571-9EB415A38E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83F29F38-DBC3-7940-A435-65A528BEEBB7}" type="slidenum">
              <a:rPr lang="en-US" altLang="pt-BR" sz="1200"/>
              <a:pPr/>
              <a:t>18</a:t>
            </a:fld>
            <a:endParaRPr lang="en-US" altLang="pt-BR" sz="12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0748278F-A673-DE54-DE07-9FE420ADCF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B735132-15DD-F83A-4BE1-F66116AD8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8A528BD0-098B-12F5-DBB2-46DAE30CD5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FEA3712-7BBF-D84A-B2C0-5455A80390BF}" type="slidenum">
              <a:rPr lang="en-US" altLang="pt-BR" sz="1200"/>
              <a:pPr/>
              <a:t>19</a:t>
            </a:fld>
            <a:endParaRPr lang="en-US" altLang="pt-BR" sz="12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70E1107-5801-A56A-49A2-65FBC7B8AB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C6B56345-E8DE-20C4-4E9C-FE7A46064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08B5270-DD84-22B9-F0B9-2F99FE2BC1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3FB68142-6643-E94F-9439-466C32A8A792}" type="slidenum">
              <a:rPr lang="en-US" altLang="pt-BR" sz="1200"/>
              <a:pPr/>
              <a:t>2</a:t>
            </a:fld>
            <a:endParaRPr lang="en-US" altLang="pt-BR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EFA74B1B-C2EF-277B-6A85-C73BDDE568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3332BD7-0BB8-5D1B-DA7F-A7CCB425A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F8F80835-0AAA-7247-BEE0-F3DD9B2A72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580E6E61-86B5-B347-847D-F28404E6F87C}" type="slidenum">
              <a:rPr lang="en-US" altLang="pt-BR" sz="1200"/>
              <a:pPr/>
              <a:t>20</a:t>
            </a:fld>
            <a:endParaRPr lang="en-US" altLang="pt-BR" sz="12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57DAA4CD-6F48-233D-DE8B-D947784EF4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FDFFAACE-B018-D209-976B-6EFD71F847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FD0EE5A0-1F29-36E4-1F65-B923A4F20B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1AC6F823-B17C-2E42-8C9A-9FB2F8090C3C}" type="slidenum">
              <a:rPr lang="en-US" altLang="pt-BR" sz="1200"/>
              <a:pPr/>
              <a:t>21</a:t>
            </a:fld>
            <a:endParaRPr lang="en-US" altLang="pt-BR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EAF3837D-82A8-44EA-2024-D65612BFFC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69278DF0-B0AE-5302-673D-8463FD0F2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8776-8DF7-B816-460B-8180C64F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51E9BA50-7212-6AA2-0B0C-937441256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1AC6F823-B17C-2E42-8C9A-9FB2F8090C3C}" type="slidenum">
              <a:rPr lang="en-US" altLang="pt-BR" sz="1200"/>
              <a:pPr/>
              <a:t>22</a:t>
            </a:fld>
            <a:endParaRPr lang="en-US" altLang="pt-BR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36AA3543-97D4-FD16-BB94-77A94E745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B0E2A491-DAD3-92D3-F95D-4062DD3AA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9872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B2ABB41A-3095-5A25-3F34-D96E48C0BD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79D3A996-62A1-B14D-8334-D2D8EBF08900}" type="slidenum">
              <a:rPr lang="en-US" altLang="pt-BR" sz="1200"/>
              <a:pPr/>
              <a:t>23</a:t>
            </a:fld>
            <a:endParaRPr lang="en-US" altLang="pt-BR" sz="12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1AF0C31-E4A7-4CC1-DBC4-F08522D405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17936443-4C3F-6205-66C9-40ABC7E31D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092C3793-A5EA-7824-1549-E2375C42E7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7759A17E-680B-2C49-B1D2-D00B6B28C857}" type="slidenum">
              <a:rPr lang="en-US" altLang="pt-BR" sz="1200"/>
              <a:pPr/>
              <a:t>24</a:t>
            </a:fld>
            <a:endParaRPr lang="en-US" altLang="pt-BR" sz="12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58903F95-7BAB-574E-0BC9-D5410B431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D3A69874-D500-BECA-BFC6-764CD821A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C51066BB-1449-7480-DEB0-6C384DC4DC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5C206D9-8019-7B4A-A8B5-C82A9996636D}" type="slidenum">
              <a:rPr lang="en-US" altLang="pt-BR" sz="1200"/>
              <a:pPr/>
              <a:t>25</a:t>
            </a:fld>
            <a:endParaRPr lang="en-US" altLang="pt-BR" sz="12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D082334-5004-A00E-A955-7B215BEEE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60EFDF49-D3A9-8132-35A0-941C7A10E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E762AB52-0EBC-1CE6-0B47-513C663130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C506B030-9211-664F-B93E-DBA9CBA96634}" type="slidenum">
              <a:rPr lang="en-US" altLang="pt-BR" sz="1200"/>
              <a:pPr/>
              <a:t>26</a:t>
            </a:fld>
            <a:endParaRPr lang="en-US" altLang="pt-BR" sz="12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C827D148-4B72-3780-ED4B-B9B0533F4B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59AD97A7-1FBA-41B8-2BB4-92DFE272E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62D2E-8B1A-B427-F692-4A9A70ECE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03641324-BCFD-E429-D3EA-5FF55C658B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C506B030-9211-664F-B93E-DBA9CBA96634}" type="slidenum">
              <a:rPr lang="en-US" altLang="pt-BR" sz="1200"/>
              <a:pPr/>
              <a:t>27</a:t>
            </a:fld>
            <a:endParaRPr lang="en-US" altLang="pt-BR" sz="12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A3E6F84C-75C2-6F9A-02D0-0206A10FD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E41BEE54-B6C5-C84C-0FFB-8B3C3A1EBC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9676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890E443-646E-B7D9-2C00-0D48CCF08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B3144582-9A03-E14F-8B05-BDDDE66A8CD1}" type="slidenum">
              <a:rPr lang="en-US" altLang="pt-BR" sz="1200"/>
              <a:pPr/>
              <a:t>28</a:t>
            </a:fld>
            <a:endParaRPr lang="en-US" altLang="pt-BR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36C5E89A-5565-7DB7-1783-429059019B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0B2AB64D-E5B2-2D86-14CC-7E15393C1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B9C71CB1-EE9B-2328-D3F5-B5073A9C38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E2AA855-9660-C04B-9E3E-24ADFC105963}" type="slidenum">
              <a:rPr lang="en-US" altLang="pt-BR" sz="1200"/>
              <a:pPr/>
              <a:t>29</a:t>
            </a:fld>
            <a:endParaRPr lang="en-US" altLang="pt-BR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EC0EDCDD-9BA7-E85B-294C-1176ECCF14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644DD4E-143F-4CA8-FE59-BF60D4FA5B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25E2658C-E767-7E32-1DC7-153ABE1537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CB948EF2-68FB-1F4F-9BD7-AF28FF4977D1}" type="slidenum">
              <a:rPr lang="en-US" altLang="pt-BR" sz="1200"/>
              <a:pPr/>
              <a:t>3</a:t>
            </a:fld>
            <a:endParaRPr lang="en-US" altLang="pt-BR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416A00F-A46A-30BD-B987-B413606D83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C1D3ECB-6134-3A08-7A50-B91320FEC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AE1EFADC-45A8-22BD-4AC4-A187C09E99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5C2FF5B6-CE3A-AC43-A708-C90946C8512F}" type="slidenum">
              <a:rPr lang="en-US" altLang="pt-BR" sz="1200"/>
              <a:pPr/>
              <a:t>30</a:t>
            </a:fld>
            <a:endParaRPr lang="en-US" altLang="pt-BR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CA57D75B-5F5D-0EBE-C1DA-BBDC9BC3CC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A7D495A6-B919-3936-A7EA-9C425721C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750AE88C-CC78-F479-4C3F-2B63F2F10D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D76A8E7-EF7C-B54B-8433-F7A637D00CE3}" type="slidenum">
              <a:rPr lang="en-US" altLang="pt-BR" sz="1200"/>
              <a:pPr/>
              <a:t>31</a:t>
            </a:fld>
            <a:endParaRPr lang="en-US" altLang="pt-BR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F2668C27-FF1B-84D3-C365-782C981BEF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9E297399-2EB7-4D2B-12A1-FD62A644B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F0AED9C-0EDA-9B53-C169-4105E2DFA8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F4C8826B-2F6E-3649-9F27-49C9F33E21BF}" type="slidenum">
              <a:rPr lang="en-US" altLang="pt-BR" sz="1200"/>
              <a:pPr/>
              <a:t>32</a:t>
            </a:fld>
            <a:endParaRPr lang="en-US" altLang="pt-BR" sz="12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7F35C563-2B0A-7CBE-A94B-C687E9D88E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026E0902-378D-6472-BB4D-CB35EA673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7C3F0FA6-208C-5B60-60B0-E2E72CDD63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E43A9E70-5372-594F-9845-2EFCA96ED613}" type="slidenum">
              <a:rPr lang="en-US" altLang="pt-BR" sz="1200"/>
              <a:pPr/>
              <a:t>33</a:t>
            </a:fld>
            <a:endParaRPr lang="en-US" altLang="pt-BR" sz="1200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8F83CAC0-2159-3EB4-F4AF-66ECAB20AC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16648EE2-177A-2F60-1AED-C3032250D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B850917-6466-5806-9E35-013635CE68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FBC71DBE-76C5-D749-AAAA-C8929427749F}" type="slidenum">
              <a:rPr lang="en-US" altLang="pt-BR" sz="1200"/>
              <a:pPr/>
              <a:t>34</a:t>
            </a:fld>
            <a:endParaRPr lang="en-US" altLang="pt-BR" sz="1200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68852B7-FE21-E7DA-6110-DA8DF82BE3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BB7A1175-5604-1076-56C1-D363BB486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0AA11CB-75FD-FD59-6035-2B2E5AD1AF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8EA6E795-437B-BA46-A6FD-940720E79CED}" type="slidenum">
              <a:rPr lang="en-US" altLang="pt-BR" sz="1200"/>
              <a:pPr/>
              <a:t>35</a:t>
            </a:fld>
            <a:endParaRPr lang="en-US" altLang="pt-BR" sz="12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B56F13A8-CCEA-215B-13FB-A8330F741D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98FE8D21-0A01-46C0-2DEB-36CE43C319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B56107DF-2287-64AE-E0B2-2C856DE14E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29E957BE-A13B-D649-88DE-2C76127940FE}" type="slidenum">
              <a:rPr lang="en-US" altLang="pt-BR" sz="1200"/>
              <a:pPr/>
              <a:t>36</a:t>
            </a:fld>
            <a:endParaRPr lang="en-US" altLang="pt-BR" sz="1200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F91AB3D5-D2CF-6CFC-EDCB-4BFA0A4CC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D892B361-8C39-9ABD-66FF-C1521E392F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6921E187-50D0-3E22-A831-01A6722E30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00EDFFDC-C72B-C34A-9F01-D443FA546A5F}" type="slidenum">
              <a:rPr lang="en-US" altLang="pt-BR" sz="1200"/>
              <a:pPr/>
              <a:t>37</a:t>
            </a:fld>
            <a:endParaRPr lang="en-US" altLang="pt-BR" sz="12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CD6B7E7D-B3A4-4B4A-A9AD-FFBD98820B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00BEDE5E-0191-53F8-D02D-6303822CF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AB1884ED-BF3D-ACBA-9985-EB0CFF2932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BEECF3F1-D29E-A744-9781-2DE3B369BD74}" type="slidenum">
              <a:rPr lang="en-US" altLang="pt-BR" sz="1200"/>
              <a:pPr/>
              <a:t>38</a:t>
            </a:fld>
            <a:endParaRPr lang="en-US" altLang="pt-BR" sz="1200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92991A9F-8685-A37E-C879-E9BCC74C63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480FBD6D-EF4A-414A-5597-B7EE8FE91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id="{0C508EE4-9AC3-FD0E-417C-C64A6E0F05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B6C612FC-651A-F24C-A820-74A5D1CBE128}" type="slidenum">
              <a:rPr lang="en-US" altLang="pt-BR" sz="1200"/>
              <a:pPr/>
              <a:t>39</a:t>
            </a:fld>
            <a:endParaRPr lang="en-US" altLang="pt-BR" sz="1200"/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C495233F-4D0D-6B45-A142-5952FD176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DD5F6040-142D-F41B-15EB-BFDA5FFE4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B3D40AE-B3ED-8D0B-6584-B7BEF1DA6E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263E74F2-A403-FD40-9D6A-0AC885CFB816}" type="slidenum">
              <a:rPr lang="en-US" altLang="pt-BR" sz="1200"/>
              <a:pPr/>
              <a:t>4</a:t>
            </a:fld>
            <a:endParaRPr lang="en-US" altLang="pt-BR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D96B97A-A034-EAA8-D895-B311D561D4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F0ADCA3-DB13-782F-8A17-305AC21243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13EA5603-DF0D-1069-8A2E-A6699655E6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1055905-D279-1C43-9B88-88AE8D8D4BC4}" type="slidenum">
              <a:rPr lang="en-US" altLang="pt-BR" sz="1200"/>
              <a:pPr/>
              <a:t>5</a:t>
            </a:fld>
            <a:endParaRPr lang="en-US" altLang="pt-BR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3F74CFFE-3D73-1C4B-FA96-BA84BDCD62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C09E4CF7-526B-0A23-BF63-2AFAC84247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7A381-C3BF-2373-948E-690C867AB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3D9AC665-CFC8-2C4E-21E9-BCC9B76CB6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1055905-D279-1C43-9B88-88AE8D8D4BC4}" type="slidenum">
              <a:rPr lang="en-US" altLang="pt-BR" sz="1200"/>
              <a:pPr/>
              <a:t>6</a:t>
            </a:fld>
            <a:endParaRPr lang="en-US" altLang="pt-BR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C602888-33A4-1A90-9487-43D1B2A9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E67782F-A5E9-9DB5-1D8F-1E6DA5AE5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4781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0F5B7-0137-BBE5-E724-FD63EA76E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3132EC0-8D43-249F-D9C4-8301CEA9C5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263E74F2-A403-FD40-9D6A-0AC885CFB816}" type="slidenum">
              <a:rPr lang="en-US" altLang="pt-BR" sz="1200"/>
              <a:pPr/>
              <a:t>7</a:t>
            </a:fld>
            <a:endParaRPr lang="en-US" altLang="pt-BR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1C219459-3C1B-6C5A-DABE-0FF9A19F6E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0B1B9FD-A84B-549E-D4D5-D52107799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2766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C9DE9-3132-203F-F4DC-ABF19EEAC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D832F898-F5A1-A383-1A85-794B83F343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61055905-D279-1C43-9B88-88AE8D8D4BC4}" type="slidenum">
              <a:rPr lang="en-US" altLang="pt-BR" sz="1200"/>
              <a:pPr/>
              <a:t>8</a:t>
            </a:fld>
            <a:endParaRPr lang="en-US" altLang="pt-BR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03DD2F15-6837-A959-EDAE-4725324FA2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29357F7E-7E00-2891-C9CB-1BCF46DD6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941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6266AE11-8C51-6F06-5724-8A57D7E85C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fld id="{A49ECC2C-DE4A-2E4B-AB2A-7F444E0D8D85}" type="slidenum">
              <a:rPr lang="en-US" altLang="pt-BR" sz="1200"/>
              <a:pPr/>
              <a:t>9</a:t>
            </a:fld>
            <a:endParaRPr lang="en-US" altLang="pt-BR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F39382B-F9EB-D528-B60E-A54A0C2E75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9839D26-53D8-56FD-08E8-E1277D8605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Times" pitchFamily="-6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17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200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35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338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773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785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065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E687486-2C10-CE1B-2924-BEE9CC8A57E8}"/>
              </a:ext>
            </a:extLst>
          </p:cNvPr>
          <p:cNvSpPr/>
          <p:nvPr userDrawn="1"/>
        </p:nvSpPr>
        <p:spPr bwMode="auto">
          <a:xfrm>
            <a:off x="179512" y="6165304"/>
            <a:ext cx="9361040" cy="576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4692B16-3E72-0E86-9574-10F5AF764338}"/>
              </a:ext>
            </a:extLst>
          </p:cNvPr>
          <p:cNvSpPr/>
          <p:nvPr userDrawn="1"/>
        </p:nvSpPr>
        <p:spPr bwMode="auto">
          <a:xfrm>
            <a:off x="19336" y="4797152"/>
            <a:ext cx="9361040" cy="14401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8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539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79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36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Users/eduardo_ariel/Desktop/figuras/fundo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fundo.png" descr="/Users/eduardo_ariel/Desktop/figuras/fundo.png">
            <a:extLst>
              <a:ext uri="{FF2B5EF4-FFF2-40B4-BE49-F238E27FC236}">
                <a16:creationId xmlns:a16="http://schemas.microsoft.com/office/drawing/2014/main" id="{97AA3423-91D5-71B5-C079-C7924DABC559}"/>
              </a:ext>
            </a:extLst>
          </p:cNvPr>
          <p:cNvPicPr>
            <a:picLocks noChangeAspect="1"/>
          </p:cNvPicPr>
          <p:nvPr userDrawn="1"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eduardo_ariel/Desktop/figuras/sumario.pn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7">
            <a:extLst>
              <a:ext uri="{FF2B5EF4-FFF2-40B4-BE49-F238E27FC236}">
                <a16:creationId xmlns:a16="http://schemas.microsoft.com/office/drawing/2014/main" id="{BB174B41-38C7-2D71-A65B-2BD1F0F5A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endParaRPr lang="pt-BR" alt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1" descr="Macintosh HD:Users:eduardo_ariel:Desktop:people.jpg">
            <a:extLst>
              <a:ext uri="{FF2B5EF4-FFF2-40B4-BE49-F238E27FC236}">
                <a16:creationId xmlns:a16="http://schemas.microsoft.com/office/drawing/2014/main" id="{ADA90943-EC32-15D8-0169-0F57734BB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7">
            <a:extLst>
              <a:ext uri="{FF2B5EF4-FFF2-40B4-BE49-F238E27FC236}">
                <a16:creationId xmlns:a16="http://schemas.microsoft.com/office/drawing/2014/main" id="{F86E6CE7-561F-9B14-9198-B326F9CE8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484784"/>
            <a:ext cx="7056784" cy="180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8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design de interação consiste em encontrar maneiras de fornecer suporte às pessoas e as suas atividades cotidianas, através de uma interface que tenha um entendimento imediato, além de um estilo de interação quase natural e espontâneo. </a:t>
            </a:r>
          </a:p>
          <a:p>
            <a:pPr algn="just"/>
            <a:endParaRPr lang="en-US" altLang="pt-BR" sz="1800" u="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E4E67-5F5C-C573-FC80-08ED9B12F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aixaDeTexto 38">
            <a:extLst>
              <a:ext uri="{FF2B5EF4-FFF2-40B4-BE49-F238E27FC236}">
                <a16:creationId xmlns:a16="http://schemas.microsoft.com/office/drawing/2014/main" id="{E21A11CD-8A9A-BDB1-B9D7-DEF7D90FEC54}"/>
              </a:ext>
            </a:extLst>
          </p:cNvPr>
          <p:cNvSpPr txBox="1"/>
          <p:nvPr/>
        </p:nvSpPr>
        <p:spPr>
          <a:xfrm>
            <a:off x="759365" y="2300836"/>
            <a:ext cx="2336791" cy="270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satisfatórias;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agradáveis;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divertidas;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interessantes;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úteis;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286B625-E75A-F297-D381-ACDCD223F6FF}"/>
              </a:ext>
            </a:extLst>
          </p:cNvPr>
          <p:cNvSpPr/>
          <p:nvPr/>
        </p:nvSpPr>
        <p:spPr bwMode="auto">
          <a:xfrm>
            <a:off x="3502712" y="4132754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8892939-33F9-95A6-ACCE-335F3122E6A7}"/>
              </a:ext>
            </a:extLst>
          </p:cNvPr>
          <p:cNvSpPr/>
          <p:nvPr/>
        </p:nvSpPr>
        <p:spPr bwMode="auto">
          <a:xfrm>
            <a:off x="3502712" y="4645793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842" name="Text Box 7">
            <a:extLst>
              <a:ext uri="{FF2B5EF4-FFF2-40B4-BE49-F238E27FC236}">
                <a16:creationId xmlns:a16="http://schemas.microsoft.com/office/drawing/2014/main" id="{9867C2FD-B03B-3B8B-EED1-2F38315FE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12" y="1386357"/>
            <a:ext cx="7699183" cy="99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design de interação está cada vez mais preocupado com o lúdico como agente incentivador da exploração.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Sendo assim, na teoria as interfaces dos sistemas e produtos deveriam ser:</a:t>
            </a: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35855" name="Text Box 33">
            <a:extLst>
              <a:ext uri="{FF2B5EF4-FFF2-40B4-BE49-F238E27FC236}">
                <a16:creationId xmlns:a16="http://schemas.microsoft.com/office/drawing/2014/main" id="{A7222450-E326-D2A0-2BD3-EA331FEDA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409" y="2263902"/>
            <a:ext cx="5087351" cy="333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motivadoras;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esteticamente apreciáveis;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incentivadoras de criatividade;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compensadoras;</a:t>
            </a:r>
          </a:p>
          <a:p>
            <a:pPr lvl="1">
              <a:lnSpc>
                <a:spcPct val="25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emocionalmente adequadas às tarefas dos usuários.</a:t>
            </a:r>
          </a:p>
          <a:p>
            <a:pPr>
              <a:lnSpc>
                <a:spcPct val="250000"/>
              </a:lnSpc>
              <a:spcBef>
                <a:spcPct val="50000"/>
              </a:spcBef>
            </a:pPr>
            <a:endParaRPr lang="en-US" altLang="pt-BR" sz="1400" dirty="0"/>
          </a:p>
        </p:txBody>
      </p:sp>
      <p:sp>
        <p:nvSpPr>
          <p:cNvPr id="15" name="Text Box 22">
            <a:extLst>
              <a:ext uri="{FF2B5EF4-FFF2-40B4-BE49-F238E27FC236}">
                <a16:creationId xmlns:a16="http://schemas.microsoft.com/office/drawing/2014/main" id="{B931D2C0-3336-3A50-8818-22FF44FDF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8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7149CB47-1BF0-E711-70FB-A964998D6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445887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018F5285-47FB-D3E0-618E-E64F290C3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39663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622E60C1-E468-6ABD-C7B5-3A83E2A2A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D85DB102-CE16-FD59-1CEE-BC6F9D62B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1728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BB093A6C-128A-0EEB-0B5E-1BDAA8EACF61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EE306D18-AEF2-B756-DFDA-D6D9F093065E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F6F37AD5-BD04-C2F4-E177-7BDD2E4F99BC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029AEFAC-398A-8061-9C7B-5D40BB2DD30B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509B2C89-2AB6-F230-F4E5-32E0B617D251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476FA94E-6563-B76F-E561-4180DA84A4BB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6" name="Rectangle 33">
            <a:extLst>
              <a:ext uri="{FF2B5EF4-FFF2-40B4-BE49-F238E27FC236}">
                <a16:creationId xmlns:a16="http://schemas.microsoft.com/office/drawing/2014/main" id="{A88C2D5B-FF9C-4189-F859-677A01E5B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08239B0-5262-B1F6-02A0-763A0A093BBD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74DBCD7-1031-1BC8-1B6F-E635AA2EFABD}"/>
              </a:ext>
            </a:extLst>
          </p:cNvPr>
          <p:cNvSpPr txBox="1"/>
          <p:nvPr/>
        </p:nvSpPr>
        <p:spPr>
          <a:xfrm>
            <a:off x="3554805" y="4167081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9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F39325E1-ECED-FF74-9966-04F66330ACD0}"/>
              </a:ext>
            </a:extLst>
          </p:cNvPr>
          <p:cNvSpPr txBox="1"/>
          <p:nvPr/>
        </p:nvSpPr>
        <p:spPr>
          <a:xfrm>
            <a:off x="3458816" y="4671491"/>
            <a:ext cx="4113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</a:t>
            </a:r>
            <a:endParaRPr lang="pt-BR" sz="1400" dirty="0">
              <a:solidFill>
                <a:srgbClr val="ADF466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946F13B-852C-D837-197F-D49889CC406B}"/>
              </a:ext>
            </a:extLst>
          </p:cNvPr>
          <p:cNvSpPr/>
          <p:nvPr/>
        </p:nvSpPr>
        <p:spPr bwMode="auto">
          <a:xfrm>
            <a:off x="3502712" y="3546167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07EB75-BE81-C157-8DBC-7C10089F6D20}"/>
              </a:ext>
            </a:extLst>
          </p:cNvPr>
          <p:cNvSpPr txBox="1"/>
          <p:nvPr/>
        </p:nvSpPr>
        <p:spPr>
          <a:xfrm>
            <a:off x="3554805" y="3580494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91D8AC5-C034-BE6B-87D3-2BF5F1C68203}"/>
              </a:ext>
            </a:extLst>
          </p:cNvPr>
          <p:cNvSpPr/>
          <p:nvPr/>
        </p:nvSpPr>
        <p:spPr bwMode="auto">
          <a:xfrm>
            <a:off x="3502712" y="2995213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88F90FB-DCA8-9D94-A620-6CA6D6612645}"/>
              </a:ext>
            </a:extLst>
          </p:cNvPr>
          <p:cNvSpPr txBox="1"/>
          <p:nvPr/>
        </p:nvSpPr>
        <p:spPr>
          <a:xfrm>
            <a:off x="3554805" y="3029540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7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E84D927-1172-2754-3D01-8AA6DF8F9138}"/>
              </a:ext>
            </a:extLst>
          </p:cNvPr>
          <p:cNvSpPr/>
          <p:nvPr/>
        </p:nvSpPr>
        <p:spPr bwMode="auto">
          <a:xfrm>
            <a:off x="3502712" y="2497328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CAFED7F-9FA5-D1DF-3FF7-4057F1CA3CA9}"/>
              </a:ext>
            </a:extLst>
          </p:cNvPr>
          <p:cNvSpPr txBox="1"/>
          <p:nvPr/>
        </p:nvSpPr>
        <p:spPr>
          <a:xfrm>
            <a:off x="3554805" y="2531655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E220D97-CB88-3D00-11EF-91A0D1EFEF45}"/>
              </a:ext>
            </a:extLst>
          </p:cNvPr>
          <p:cNvSpPr/>
          <p:nvPr/>
        </p:nvSpPr>
        <p:spPr bwMode="auto">
          <a:xfrm>
            <a:off x="688629" y="4132754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8A8A86F-960D-CF36-006B-AEE651C1B56E}"/>
              </a:ext>
            </a:extLst>
          </p:cNvPr>
          <p:cNvSpPr txBox="1"/>
          <p:nvPr/>
        </p:nvSpPr>
        <p:spPr>
          <a:xfrm>
            <a:off x="740722" y="4167081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1C6E4E-B3D4-2938-64C3-4E83DF954A4A}"/>
              </a:ext>
            </a:extLst>
          </p:cNvPr>
          <p:cNvSpPr/>
          <p:nvPr/>
        </p:nvSpPr>
        <p:spPr bwMode="auto">
          <a:xfrm>
            <a:off x="688629" y="3549205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9C40E65-2383-93FA-ABB2-CB06A120EBCD}"/>
              </a:ext>
            </a:extLst>
          </p:cNvPr>
          <p:cNvSpPr txBox="1"/>
          <p:nvPr/>
        </p:nvSpPr>
        <p:spPr>
          <a:xfrm>
            <a:off x="740722" y="3583532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EBE4161-4B99-8C61-791B-94D7C0162B06}"/>
              </a:ext>
            </a:extLst>
          </p:cNvPr>
          <p:cNvSpPr/>
          <p:nvPr/>
        </p:nvSpPr>
        <p:spPr bwMode="auto">
          <a:xfrm>
            <a:off x="688629" y="2996952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D3D1238-A744-0234-D696-B68FF79C73DE}"/>
              </a:ext>
            </a:extLst>
          </p:cNvPr>
          <p:cNvSpPr txBox="1"/>
          <p:nvPr/>
        </p:nvSpPr>
        <p:spPr>
          <a:xfrm>
            <a:off x="740722" y="3031279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2C17D7-A4FD-55EC-9755-963EF75B52E0}"/>
              </a:ext>
            </a:extLst>
          </p:cNvPr>
          <p:cNvSpPr/>
          <p:nvPr/>
        </p:nvSpPr>
        <p:spPr bwMode="auto">
          <a:xfrm>
            <a:off x="688629" y="2498511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9892F7D-5EF2-0CD9-E030-839F9DEB975A}"/>
              </a:ext>
            </a:extLst>
          </p:cNvPr>
          <p:cNvSpPr txBox="1"/>
          <p:nvPr/>
        </p:nvSpPr>
        <p:spPr>
          <a:xfrm>
            <a:off x="740722" y="2532838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</a:t>
            </a:r>
            <a:r>
              <a:rPr lang="pt-BR" altLang="pt-BR" sz="1400" b="1" u="none" dirty="0">
                <a:solidFill>
                  <a:srgbClr val="00B050"/>
                </a:solidFill>
                <a:latin typeface="Avenir Next Ultra Light" panose="020B0203020202020204" pitchFamily="34" charset="77"/>
              </a:rPr>
              <a:t> </a:t>
            </a:r>
            <a:endParaRPr lang="pt-BR" sz="1400" dirty="0">
              <a:solidFill>
                <a:srgbClr val="00B05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162205C-CB20-6912-6EFC-2A208813F106}"/>
              </a:ext>
            </a:extLst>
          </p:cNvPr>
          <p:cNvSpPr/>
          <p:nvPr/>
        </p:nvSpPr>
        <p:spPr bwMode="auto">
          <a:xfrm>
            <a:off x="688629" y="4648313"/>
            <a:ext cx="369332" cy="369332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0E9A438-E4C0-7D52-0BD6-B3BD2E249F16}"/>
              </a:ext>
            </a:extLst>
          </p:cNvPr>
          <p:cNvSpPr txBox="1"/>
          <p:nvPr/>
        </p:nvSpPr>
        <p:spPr>
          <a:xfrm>
            <a:off x="740722" y="4682640"/>
            <a:ext cx="26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altLang="pt-BR" sz="1400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</a:t>
            </a:r>
            <a:r>
              <a:rPr lang="pt-BR" altLang="pt-BR" sz="1400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pt-BR" sz="1400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383783A1-08E5-3573-9211-8A7A4259CD01}"/>
              </a:ext>
            </a:extLst>
          </p:cNvPr>
          <p:cNvCxnSpPr/>
          <p:nvPr/>
        </p:nvCxnSpPr>
        <p:spPr bwMode="auto">
          <a:xfrm>
            <a:off x="269808" y="530445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40184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402B3-FF8B-F2FE-ECEE-911DDC08F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1" descr="Macintosh HD:Users:eduardo_ariel:Desktop:people.jpg">
            <a:extLst>
              <a:ext uri="{FF2B5EF4-FFF2-40B4-BE49-F238E27FC236}">
                <a16:creationId xmlns:a16="http://schemas.microsoft.com/office/drawing/2014/main" id="{6D4B0F24-95EE-208D-48CF-16DC39C7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7">
            <a:extLst>
              <a:ext uri="{FF2B5EF4-FFF2-40B4-BE49-F238E27FC236}">
                <a16:creationId xmlns:a16="http://schemas.microsoft.com/office/drawing/2014/main" id="{01A52DBE-7BA1-1910-BDDD-6E66FA9F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1265238"/>
            <a:ext cx="612068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8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objetivo de desenvolver produtos interativos agradáveis, divertidos, esteticamente apreciáveis está principalmente na experiência que estes produtos proporcionarão ao usuário, isto é, como ele se sentirá na interação com o sistema. </a:t>
            </a:r>
            <a:endParaRPr lang="en-US" altLang="pt-BR" sz="1800" b="1" u="none" dirty="0">
              <a:solidFill>
                <a:srgbClr val="006C3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altLang="pt-BR" sz="1800" u="none" dirty="0">
              <a:solidFill>
                <a:srgbClr val="006C3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95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7">
            <a:extLst>
              <a:ext uri="{FF2B5EF4-FFF2-40B4-BE49-F238E27FC236}">
                <a16:creationId xmlns:a16="http://schemas.microsoft.com/office/drawing/2014/main" id="{4C32E010-8F19-5A50-8C49-CCE9B0FC3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13" y="1496980"/>
            <a:ext cx="7467600" cy="381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 uma última análise, o design de interação, conforme </a:t>
            </a: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Saffer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(2007), deveria ter como meta conectar pessoas através dos produtos.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 produtos são uma interface para unir pessoas, sendo o meio desta comunicação e não o seu fim.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Dessa forma, todo o projeto de interação dessa interface deveria estar fundamentado nas necessidades, na tarefa, na cultura de seus usuários finais.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planejamento das ações deveria ser centrado no usuário, assim como todo o projeto.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endParaRPr lang="pt-BR" altLang="pt-BR" sz="1400" i="1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763DDF20-80CD-3D1C-F617-E0946559F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9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2B441BB-C955-3D58-1841-6EEE69B1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378450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103EA2F4-FFF9-2815-D849-C3AEBF020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39663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7" name="Rectangle 28">
            <a:extLst>
              <a:ext uri="{FF2B5EF4-FFF2-40B4-BE49-F238E27FC236}">
                <a16:creationId xmlns:a16="http://schemas.microsoft.com/office/drawing/2014/main" id="{ADE3498E-CEF9-177F-A0CE-6882CD66C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B23EC358-B7DE-B2DB-07BE-FE7628454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1728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A79C21D2-DF1D-99CA-D66B-A1AD4365F882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952ACF8-94D9-20FD-A453-837A7B875E3E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825A36E-E794-81B0-E7EB-3178B9F2AD32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7905076-BFDB-91FA-AC37-52EA9ADF9F51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BF1ADC3D-62C1-5800-1F1C-F6B4F7EE943F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E1B72F37-51C1-A3AA-295C-454F3A9520B5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51EA20C-1573-FE80-F28C-E7A8A790A77E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7BFDCB3E-04AE-045B-7222-22B8A6FAB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2F269B4-5F21-41AD-8410-B41B9B9D7A9F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2" descr="Macintosh HD:Users:eduardo_ariel:Desktop:emocao.tif">
            <a:extLst>
              <a:ext uri="{FF2B5EF4-FFF2-40B4-BE49-F238E27FC236}">
                <a16:creationId xmlns:a16="http://schemas.microsoft.com/office/drawing/2014/main" id="{C1718021-E2A8-3E89-97A2-462AF878B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23">
            <a:extLst>
              <a:ext uri="{FF2B5EF4-FFF2-40B4-BE49-F238E27FC236}">
                <a16:creationId xmlns:a16="http://schemas.microsoft.com/office/drawing/2014/main" id="{067A0AE6-4339-5022-6EA1-BFCFDB92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648200"/>
            <a:ext cx="44958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pt-BR" sz="28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</a:t>
            </a:r>
            <a:r>
              <a:rPr lang="en-US" altLang="pt-BR" sz="3600" b="1" u="none" dirty="0">
                <a:solidFill>
                  <a:srgbClr val="408000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36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3" descr="Macintosh HD:Users:eduardo_ariel:Desktop:monitores.jpg">
            <a:extLst>
              <a:ext uri="{FF2B5EF4-FFF2-40B4-BE49-F238E27FC236}">
                <a16:creationId xmlns:a16="http://schemas.microsoft.com/office/drawing/2014/main" id="{589FDA4A-23E9-1C90-B4B0-E7B5E627C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7">
            <a:extLst>
              <a:ext uri="{FF2B5EF4-FFF2-40B4-BE49-F238E27FC236}">
                <a16:creationId xmlns:a16="http://schemas.microsoft.com/office/drawing/2014/main" id="{6B4A5A07-0219-CAE9-F183-F71F7E95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980728"/>
            <a:ext cx="6449144" cy="279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80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tecnologia normalmente nos força a situações em </a:t>
            </a:r>
            <a:br>
              <a:rPr lang="pt-BR" altLang="pt-BR" sz="180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180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que não é possível viver sem ela, mesmo quando não apreciamos o seu impacto. Ou ainda é possível amar o que a tecnologia nos proporciona, enquanto é possível odiá-la durante a tentativa de usá-la. </a:t>
            </a:r>
            <a:r>
              <a:rPr lang="pt-BR" altLang="pt-BR" sz="1400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(Norman, 2004, 157)</a:t>
            </a:r>
            <a:endParaRPr lang="pt-BR" altLang="pt-BR" sz="1400" u="none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>
              <a:lnSpc>
                <a:spcPct val="130000"/>
              </a:lnSpc>
            </a:pPr>
            <a:endParaRPr lang="pt-BR" altLang="pt-BR" sz="1800" b="1" u="none" dirty="0">
              <a:solidFill>
                <a:srgbClr val="003A01"/>
              </a:solidFill>
              <a:latin typeface="Helvetica" pitchFamily="2" charset="0"/>
            </a:endParaRPr>
          </a:p>
          <a:p>
            <a:pPr algn="r"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3A01"/>
                </a:solidFill>
                <a:latin typeface="Helvetica" pitchFamily="2" charset="0"/>
              </a:rPr>
              <a:t> </a:t>
            </a:r>
            <a:endParaRPr lang="pt-BR" altLang="pt-BR" sz="1400" i="1" u="none" dirty="0">
              <a:latin typeface="Helvetica" pitchFamily="2" charset="0"/>
            </a:endParaRPr>
          </a:p>
          <a:p>
            <a:pPr algn="just">
              <a:lnSpc>
                <a:spcPct val="130000"/>
              </a:lnSpc>
            </a:pPr>
            <a:endParaRPr lang="en-US" altLang="pt-BR" sz="1400" u="none" dirty="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7">
            <a:extLst>
              <a:ext uri="{FF2B5EF4-FFF2-40B4-BE49-F238E27FC236}">
                <a16:creationId xmlns:a16="http://schemas.microsoft.com/office/drawing/2014/main" id="{9CEC7564-14BC-9D24-FA5D-0F85D4BC3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849" y="1621342"/>
            <a:ext cx="6836826" cy="424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Segundo Norman (2004), as emoções são valiosas para a vida cotidiana de todos os seres humanos. A utilidade e a usabilidade também o são, mas sem a diversão, o prazer, o orgulho e a excitação, além da ansiedade, da raiva, do medo, as vidas das pessoas seriam incompletas.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Junto com essas emoções existem outros aspectos, tais como: a estética, a atração e a beleza, que são igualmente importantes.</a:t>
            </a:r>
          </a:p>
          <a:p>
            <a:pPr>
              <a:lnSpc>
                <a:spcPct val="120000"/>
              </a:lnSpc>
            </a:pPr>
            <a:endParaRPr lang="pt-BR" altLang="pt-BR" sz="16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Existe muito que pode ser feito para melhorar e até mesmo potencializar as tecnologias. </a:t>
            </a: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endParaRPr lang="pt-BR" altLang="pt-BR" sz="20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1800" b="1" u="none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lvl="2">
              <a:lnSpc>
                <a:spcPct val="120000"/>
              </a:lnSpc>
            </a:pPr>
            <a:endParaRPr lang="pt-BR" altLang="pt-BR" sz="1400" i="1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C6C03C5F-5152-5648-8A0E-04874E7EB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A1D4BF25-8141-6625-DDFB-11E84F51E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12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0ED5FE61-DBEC-9ADA-C050-076C61E51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AC017933-73E1-3674-B86D-C7F814533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4BF78B59-E8C4-9CDB-97AD-A9749A852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56815F56-55EC-117E-CBC8-F321DAB55D5B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AE6487F0-7B47-D0F6-0ECD-FFA72A7F6907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8082AFFE-536F-555A-1D79-18494C0FAB3E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7BE715DF-409A-CC0F-4127-C164EDC5B702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40E452FA-572E-CC6C-79E8-E8345CB1086C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A589B7E8-A300-1DED-EB1D-338ACC8DB71B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E5CBCDB-43C1-58D0-A945-D3BFDEFEC94D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D9249EFA-3F25-C554-16C4-FE3BC9458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5BC334DF-EA47-5B4C-5821-167CFEB69CF3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5E1D2-541F-E836-B9E4-1CD6350AD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7">
            <a:extLst>
              <a:ext uri="{FF2B5EF4-FFF2-40B4-BE49-F238E27FC236}">
                <a16:creationId xmlns:a16="http://schemas.microsoft.com/office/drawing/2014/main" id="{491522FE-248A-CC4E-D650-C9D81DF99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36" y="1564321"/>
            <a:ext cx="7312700" cy="3614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falta de confiança provém da dificuldade de entendimento ou de situações em que os usuários sentem que o controle não está em suas mãos,</a:t>
            </a:r>
            <a:r>
              <a:rPr lang="pt-BR" altLang="pt-BR" sz="16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sem saber o que ocorreu e o que terão de fazer em seguida. </a:t>
            </a:r>
          </a:p>
          <a:p>
            <a:pPr>
              <a:lnSpc>
                <a:spcPct val="120000"/>
              </a:lnSpc>
            </a:pP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 acordo com Jordan (2002), os produtos tidos como úteis e com boa usabilidade estabelecem um sentimento de satisfação e realização para os seus usuários</a:t>
            </a:r>
            <a:r>
              <a:rPr lang="pt-BR" altLang="pt-BR" sz="1800" u="none" dirty="0">
                <a:solidFill>
                  <a:schemeClr val="folHlink"/>
                </a:solidFill>
                <a:latin typeface="Arial" panose="020B0604020202020204" pitchFamily="34" charset="0"/>
              </a:rPr>
              <a:t>.</a:t>
            </a:r>
            <a:r>
              <a:rPr lang="pt-BR" altLang="pt-BR" sz="1800" u="none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t-BR" altLang="pt-BR" sz="1800" b="1" u="none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lvl="2">
              <a:lnSpc>
                <a:spcPct val="120000"/>
              </a:lnSpc>
            </a:pPr>
            <a:endParaRPr lang="pt-BR" altLang="pt-BR" sz="1400" i="1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D1C6BAB3-C8E1-152F-A136-DFF0F42AD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C6FD5F56-F7B7-6C5C-B272-348E91A5B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12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6AE44EC7-D7E1-882F-EBAB-E67C849BD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972C3775-CCF2-B1AB-E289-7D09026B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F2E098CA-DD83-5965-841E-F27CC4A8B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8A7B130C-8B18-BCFC-3B15-642109D3C9E1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4E9F1D9B-756B-A158-ED34-FFA53CDA5929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8C581B5B-DD3B-0EF5-4156-E1F721ED839D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8789E2B6-B9CF-3223-E28D-4A7FA2E9753B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317DD123-F4B9-9481-5D8D-01441DACD8A2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B1ADD174-2AEE-24C9-CC3F-F017AA63DB76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BBC1446-1EBA-3421-6186-3B9C544DEA32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2F6B1E6A-3487-3501-D7C5-8B22D9C92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B71897F-5BD4-36A5-F269-E6CC8357C0AA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866031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7">
            <a:extLst>
              <a:ext uri="{FF2B5EF4-FFF2-40B4-BE49-F238E27FC236}">
                <a16:creationId xmlns:a16="http://schemas.microsoft.com/office/drawing/2014/main" id="{6AF83274-5D03-AF2C-3A95-30A8E68D1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13" y="1525959"/>
            <a:ext cx="7772400" cy="357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Os sentimentos positivos decorrentes da experiência e da diversão têm sido estudados pela indústria de jogos e entretenimento, que apresenta certo interesse em entender o papel do prazer mais detalhadamente.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 aspectos descritos como contribuintes para o prazer incluem: a atenção, o ritmo, o jogo, a interatividade, o controle consciente e inconsciente, o envolvimento e o estilo da narrativa. </a:t>
            </a:r>
          </a:p>
          <a:p>
            <a:pPr>
              <a:lnSpc>
                <a:spcPct val="120000"/>
              </a:lnSpc>
            </a:pPr>
            <a:endParaRPr lang="pt-BR" altLang="pt-BR" sz="16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Fleming (1998) considera necessário que os desafios estejam ajustados ao nível de conhecimento do usuário, pois dessa forma eles teriam o grau de complexidade correto para enriquecer a experiência e criar uma interação agradável.</a:t>
            </a:r>
          </a:p>
          <a:p>
            <a:pPr>
              <a:lnSpc>
                <a:spcPct val="120000"/>
              </a:lnSpc>
            </a:pPr>
            <a:endParaRPr lang="en-US" altLang="pt-BR" sz="1800" u="none" dirty="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22">
            <a:extLst>
              <a:ext uri="{FF2B5EF4-FFF2-40B4-BE49-F238E27FC236}">
                <a16:creationId xmlns:a16="http://schemas.microsoft.com/office/drawing/2014/main" id="{82114E89-E301-139E-584E-16AABB306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13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E227480-2483-1F30-CBDC-AF3129D7A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2C904C9-CA34-95A6-E8C9-7820BF744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53404B5F-CF08-0B9F-3B11-81557118D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E840CECE-DF65-A744-6BEB-A20C88E4D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78914EED-090C-3048-F480-9AF228AA030A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CE8247B-783D-FBE4-DA78-8524C03CEFCA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80CFC65-68C3-F6EC-9177-03211908201E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2F73B5EF-65E3-2549-32C2-5F494145F921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0C81D2E5-D59B-F02A-3A59-D177E9CFA002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7DD7149-0938-7676-C2FF-52972CC3A93B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C03D9FAC-0E37-23D4-B2B0-BFA7C2231564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CA00A3BC-58A0-18ED-F023-A8806C4AC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9E63986-4858-CAC5-77D1-30FDAD275AD8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7">
            <a:extLst>
              <a:ext uri="{FF2B5EF4-FFF2-40B4-BE49-F238E27FC236}">
                <a16:creationId xmlns:a16="http://schemas.microsoft.com/office/drawing/2014/main" id="{C63A7CA4-6004-1F0A-B6EC-EE5F13BEA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65250"/>
            <a:ext cx="7696200" cy="446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Já para </a:t>
            </a: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Suri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(2007), para se projetar com base na experiência de uso dos usuários é necessário entender mais sobre os seus hábitos. Isso demanda mais conhecimento sobre as atividades, sobre o trabalho mental e os sentimentos deles.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 necessário, ainda com relação aos sentimentos, considerar as aspirações, os desejos e os valores relacionados com os objetivos que essas pessoas têm ao usarem tais produtos.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Sendo assim, Jordan (2002) acrescenta alguns questionamentos que podem auxiliar a conhecer melhor esse usuário: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que é importante para eles? 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que os motiva? 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Quais são as suas expectativas, medos, sonhos e aspirações?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Como os produtos que usam refletem esses desejos e aspirações? </a:t>
            </a:r>
          </a:p>
          <a:p>
            <a:pPr>
              <a:lnSpc>
                <a:spcPct val="120000"/>
              </a:lnSpc>
            </a:pPr>
            <a:r>
              <a:rPr lang="pt-BR" altLang="pt-BR" sz="1400" b="1" u="none" dirty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latin typeface="Arial" panose="020B0604020202020204" pitchFamily="34" charset="0"/>
            </a:endParaRPr>
          </a:p>
          <a:p>
            <a:pPr lvl="2">
              <a:lnSpc>
                <a:spcPct val="120000"/>
              </a:lnSpc>
            </a:pPr>
            <a:endParaRPr lang="pt-BR" altLang="pt-BR" sz="1400" i="1" u="none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pt-BR" sz="1400" u="none" dirty="0"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CD353855-57CC-1215-47D5-ED4032795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14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DFE0B8BF-5792-9E97-1441-793DE4B7C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4D269A31-C5A6-56D9-5327-FD83C47AF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123F260B-9161-A9A0-45D7-2A90CC7B2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1EF528F7-EB21-130E-34AA-9C2011784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ADF3CBA-F2A9-272B-73E0-8643D8446543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8399C85-593A-9E30-5B5C-1B1325C58434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445C581-B6C1-C725-4112-1750242B2F49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1396BFE4-E56D-F332-BAA1-5A7D3C8BA082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B3621BF-4363-23CD-BC23-6DE617A41DEA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12130F93-FBCC-5C72-2002-ACEC10972653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3045EA8C-DD91-A3CB-FE68-C75BB5DEAB4D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71F4BF75-19C7-6CB2-4C7D-2FA28F88C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62B4B98-B75C-BB53-C336-40B4B734FE21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 descr="Macintosh HD:Users:eduardo_ariel:Desktop:capa.tif">
            <a:extLst>
              <a:ext uri="{FF2B5EF4-FFF2-40B4-BE49-F238E27FC236}">
                <a16:creationId xmlns:a16="http://schemas.microsoft.com/office/drawing/2014/main" id="{81B9F393-5692-8CF2-40D4-421EE9C6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>
            <a:extLst>
              <a:ext uri="{FF2B5EF4-FFF2-40B4-BE49-F238E27FC236}">
                <a16:creationId xmlns:a16="http://schemas.microsoft.com/office/drawing/2014/main" id="{313E39E8-951E-0CB6-019D-10ED515BC9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4716016" y="4509120"/>
            <a:ext cx="4427984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6000" b="1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 Design</a:t>
            </a:r>
            <a:endParaRPr lang="en-US" altLang="pt-BR" sz="6000" b="1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9460" name="Rectangle 8">
            <a:extLst>
              <a:ext uri="{FF2B5EF4-FFF2-40B4-BE49-F238E27FC236}">
                <a16:creationId xmlns:a16="http://schemas.microsoft.com/office/drawing/2014/main" id="{C7F9F56F-D343-15EB-16AA-F2A61FA7F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628800"/>
            <a:ext cx="14959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160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</a:t>
            </a:r>
          </a:p>
          <a:p>
            <a:r>
              <a:rPr lang="pt-BR" altLang="pt-BR" sz="12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Doutor em Design</a:t>
            </a:r>
            <a:endParaRPr lang="en-US" altLang="pt-BR" sz="1600" b="1" u="none" dirty="0"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7">
            <a:extLst>
              <a:ext uri="{FF2B5EF4-FFF2-40B4-BE49-F238E27FC236}">
                <a16:creationId xmlns:a16="http://schemas.microsoft.com/office/drawing/2014/main" id="{364F8AA0-76F9-14A2-C7B2-993ACD3FB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29" y="1238304"/>
            <a:ext cx="8610600" cy="424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marL="455613" indent="-455613"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Para Jordan (2004), para a oferta ser realmente efetiva, ela deve envolver os seus usuários </a:t>
            </a:r>
          </a:p>
          <a:p>
            <a:pPr marL="455613" indent="-455613"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 diferentes níveis: tarefas, emoções e qualidades associadas </a:t>
            </a:r>
          </a:p>
          <a:p>
            <a:pPr>
              <a:lnSpc>
                <a:spcPct val="12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 o produto.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No primeiro nível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usuário deve ser capaz de realizar a tarefa para a qual o produto foi projetado,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sendo que a funcionalidade deve ser de fácil entendimento e o produto deve estar funcionando bem.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AutoNum type="arabicPeriod"/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Já o segundo nível está relacionado com as emoções associadas com o produto ou o serviço. Cabe destacar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contexto de uso, o perfil do usuário e as tarefas desempenhadas podem determinar o tipo de emoção sentida por ele.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AutoNum type="arabicPeriod"/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O terceiro nível  reflete as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qualidades associadas diretamente com o produto ou serviço, ou seja, o que significa para o usuário ter o produto e usá-lo.</a:t>
            </a: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latin typeface="Arial" panose="020B0604020202020204" pitchFamily="34" charset="0"/>
              </a:rPr>
              <a:t> </a:t>
            </a:r>
            <a:endParaRPr lang="en-US" altLang="pt-BR" sz="1400" u="none" dirty="0"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40DDEBF2-AB9E-DC8C-1BCC-A4DCEA1C8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15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8F1E1969-52EC-4D70-D20D-B00E05AD4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84D3BDA-AFF7-7CEC-4283-9033C3137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97B85825-8AF8-07EC-8494-DDD99962E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1397F7C1-56A3-8C58-B0ED-247719267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69DCB518-4209-9D26-A1B9-2DEB90F5027D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92A013D-5A58-C72B-53DF-DC1AC6176BEC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5749CC95-DD76-AEC4-26F6-4EC08A843BCC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79F46AC-3156-D259-8AF8-356B1EF9C672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46AD13E2-56D1-6135-59F4-17876CDD0B56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DF50E822-A80C-16F3-1FC5-D54A531B4AE5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FABD101-1857-32E5-3C16-05DF52A33A56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F2D97F36-A48E-5ABB-9758-C21F94363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0165265-8EDA-C373-27CE-1CC650394844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7">
            <a:extLst>
              <a:ext uri="{FF2B5EF4-FFF2-40B4-BE49-F238E27FC236}">
                <a16:creationId xmlns:a16="http://schemas.microsoft.com/office/drawing/2014/main" id="{40234687-E25A-291F-29AA-7D0A1528D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1795451"/>
            <a:ext cx="6984776" cy="224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Além disso, Wright, McCarthy &amp; </a:t>
            </a: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Meekison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(2004) consideram que o produto deve ter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“qualidade de uso”.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Essa característica refere-se a uma série de qualidades que devem ser consideradas no design de produtos. Dentre elas estão: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estética, a ética, as funcionalidades.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No entanto, existem </a:t>
            </a:r>
            <a:r>
              <a:rPr lang="pt-BR" altLang="pt-BR" sz="1400" u="none" dirty="0">
                <a:solidFill>
                  <a:schemeClr val="folHlink"/>
                </a:solidFill>
                <a:latin typeface="Arial" panose="020B0604020202020204" pitchFamily="34" charset="0"/>
              </a:rPr>
              <a:t>outras qualidades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, tais como </a:t>
            </a:r>
            <a:r>
              <a:rPr lang="pt-BR" altLang="pt-BR" sz="1400" u="none" dirty="0">
                <a:solidFill>
                  <a:schemeClr val="folHlink"/>
                </a:solidFill>
                <a:latin typeface="Arial" panose="020B0604020202020204" pitchFamily="34" charset="0"/>
              </a:rPr>
              <a:t>diversão e prazer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, que não são propriedades da tecnologia, mas podem ser mais bem entendidas como sendo </a:t>
            </a:r>
            <a:r>
              <a:rPr lang="pt-BR" altLang="pt-BR" sz="1400" u="none" dirty="0">
                <a:solidFill>
                  <a:schemeClr val="folHlink"/>
                </a:solidFill>
                <a:latin typeface="Arial" panose="020B0604020202020204" pitchFamily="34" charset="0"/>
              </a:rPr>
              <a:t>sentimentos decorrentes da experiência de uso. 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7E266DB6-7F1C-5FCB-05B3-6DE016819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16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6D9375E6-5E98-9C52-0112-5938ACEE7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22B68350-F113-961B-12CB-E859DA2A7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E3E136EF-1D49-50AE-22EB-6DEF0C9F9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8AF28EBB-EFCB-F9A9-D1EE-01ACDF4E1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2303F47-5D0D-0DAA-273C-5C5A26B9E2A6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3428D5A-20C1-8306-97A5-380E5F858E29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50DAB4E-86DB-229E-3CDD-5C34F9FE1DE4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C40A1FB-A8EF-ECA6-F04A-CDD7409A03BE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8B905FF5-CFA1-B936-F36E-4BB938EC8569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43C59226-6614-77DE-4E07-0CE2C95883DD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812E81F8-C09D-F4ED-FC22-AB219692F82B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F1AFEBD7-2350-81C2-45FE-32E28D102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3775B0F-EF6C-8DA7-0677-3D8FD7C23D74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A6BDA-066E-F4EE-49B0-7C86043E6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7">
            <a:extLst>
              <a:ext uri="{FF2B5EF4-FFF2-40B4-BE49-F238E27FC236}">
                <a16:creationId xmlns:a16="http://schemas.microsoft.com/office/drawing/2014/main" id="{30F19CE6-6619-7A49-73B1-DFAF80C11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4147"/>
            <a:ext cx="7524328" cy="335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prazer, o encantamento e a diversão são fundamentais para estimular a interação e a descoberta de novas formas de utilizar os produtos. </a:t>
            </a: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Além disso, de acordo com Jordan (2002), o prazer é um estado de consciência ou uma sensação determinada pelo divertimento e pode ser uma antecipação do que é sentido ou visto como bom, desejável, gratificante. Em geral está relacionado com sentimentos positivos como o encantamento ou com benefícios práticos associados a um produto ou a um serviço.</a:t>
            </a: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80590E19-DE64-25C7-01D8-8343ED3A7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16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95F33E4A-F6A3-D084-CF19-975CDA78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8AAB6C03-E34A-F412-E402-25870F112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50E7165C-B5E3-57C1-B431-592EAB4F2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F072104E-A1B2-EC12-F227-799C15BB8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B0A89C5-22A8-AFC1-92AF-E414511928AF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CBE12A67-661A-F527-44B3-C48DE002626B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57F399E2-3E4F-56A0-464C-6A9C1D53B953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7CE93BB-49BD-0C5B-9C5D-24271195055F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88813036-4ECD-3E13-1293-CFB1AA88FAB9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E54C1908-7801-ADD6-7133-D93C025D051B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BF0AA60-5104-7964-232A-9D06662CB4BD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9E9BAE4A-377D-0A20-B4B3-12E5A5B3C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C1A4A2-F413-E9F2-510D-1B8FB16D9DDB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015693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7">
            <a:extLst>
              <a:ext uri="{FF2B5EF4-FFF2-40B4-BE49-F238E27FC236}">
                <a16:creationId xmlns:a16="http://schemas.microsoft.com/office/drawing/2014/main" id="{6C0BF416-1218-6759-5C96-32D76C98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61464"/>
            <a:ext cx="7884368" cy="398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 benefícios práticos são aqueles relacionados com os resultados das tarefas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para as quais o produto ou serviço é usado, ou seja,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ele está ligado ao fim que os usuários determinam ao artefato. </a:t>
            </a: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Por sua vez, os benefícios emocionais estão ligados aos produtos que afetam o temperamento de seus usuários.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Ou seja, a utilização de um produto pode ser excitante, interessante, divertida, satisfatória ou estimulante, e ter como possível resultado o aumento da confiança de seu usuário. E tais sentimentos são capazes de encantar, de inspirar os sentidos, de surpreender e ainda de divertir.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Por conta desse encantamento os usuários são convidados a interagir e a jogar</a:t>
            </a:r>
            <a:r>
              <a:rPr lang="pt-BR" altLang="pt-BR" sz="1800" u="none" dirty="0">
                <a:solidFill>
                  <a:schemeClr val="folHlink"/>
                </a:solidFill>
                <a:latin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endParaRPr lang="pt-BR" altLang="pt-BR" sz="16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14717C7A-5F32-6212-32E6-A2988F0F5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17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5AAE0854-A384-7879-BDDD-F01F6A43A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D3D9CDD-9A1E-499E-B8FF-AD2835494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493132DB-162F-0214-4211-56244ABD0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9695748D-034B-3C19-61BA-BAB8A0CA5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3CDCCFE-DBA8-8EBE-7A9D-B69D3F6779C9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AFC1D7A-15E3-1BFF-FA5C-CF189EFFBE4F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FA2F652-EC6E-E383-F74B-CDCB0BF8FCF6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5B02CB3-6D40-C00B-ABD3-FA7844B62CEF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F95C2F47-22DB-A3FB-01D6-F0984FEAFB79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ABF0C44-578D-C8F2-9B7B-AB6434F0686D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5D6FD3B-25BB-8BAC-0E40-1545E3F98460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81B5E423-8A60-53AE-2594-823F1B561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72C8962-A5C7-1F4A-E6E6-62851FFF11EA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7">
            <a:extLst>
              <a:ext uri="{FF2B5EF4-FFF2-40B4-BE49-F238E27FC236}">
                <a16:creationId xmlns:a16="http://schemas.microsoft.com/office/drawing/2014/main" id="{F9A0C327-FA0F-03C8-03A1-CEC7F80DC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9375"/>
            <a:ext cx="8001000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0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Desmet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(2004) considera as emoções como um mecanismo que sinaliza quando os eventos são favoráveis ou ruins para um interesse em particular. Isso implica que toda a emoção esconde um interesse, uma preferência mais ou menos estável. Sendo que um produto só irá suscitar uma emoção se ele alcançar, ou não, um interesse de seu usuário. E esse interesse serve como ponto de referência para tal julgamento que sinaliza uma relevância pessoal.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	</a:t>
            </a: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F930C6E3-9A54-C718-7CC0-936CF929C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18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FBF78388-33C2-FD02-6A85-AA4F9934A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838926F-BBA7-DE14-CB88-C776E32C9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A150DAD6-6191-9E20-73EE-958079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B6ACD8E-269F-0519-33F9-4F4E36780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C3F593AF-8980-1657-2DEC-64B6DB28B90E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C4A27DA5-BC3E-211D-107E-9876F8796306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8AA15C8-A0AE-9016-7E73-13DFD05570D9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31E2032B-7BE6-4547-41CC-7988B7A336FD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CD2A5A17-F106-F23F-CBA5-9A69BC6EAC9A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106C3AE0-2D28-69CF-E1D8-53BC4BF22F7E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4F7B48B-E3AB-ACFE-2E4E-6076225A70DC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E341F597-8EB1-370D-7BAF-57EC6D433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098374D-59AA-EED9-2F9E-C11716709AAC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1">
            <a:extLst>
              <a:ext uri="{FF2B5EF4-FFF2-40B4-BE49-F238E27FC236}">
                <a16:creationId xmlns:a16="http://schemas.microsoft.com/office/drawing/2014/main" id="{A74D5F8F-A120-88F5-6386-D02D80299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95400"/>
            <a:ext cx="7467600" cy="373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Para Iida (2006), a escolha de um produto se deve as duas qualidades essenciais: </a:t>
            </a:r>
            <a:b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bom e o bonito.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b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</a:br>
            <a:b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</a:b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lado bom significa ter qualidades técnicas e funcionais. Enquanto que o bonito significa ter qualidades sensoriais, sendo agradável ao olhar, tato, audição e olfato</a:t>
            </a:r>
            <a:r>
              <a:rPr lang="pt-BR" altLang="pt-BR" sz="1800" u="none" dirty="0">
                <a:solidFill>
                  <a:schemeClr val="hlink"/>
                </a:solidFill>
                <a:latin typeface="Arial" panose="020B0604020202020204" pitchFamily="34" charset="0"/>
              </a:rPr>
              <a:t>.</a:t>
            </a:r>
            <a:br>
              <a:rPr lang="pt-BR" altLang="pt-BR" sz="1800" u="none" dirty="0">
                <a:solidFill>
                  <a:schemeClr val="hlink"/>
                </a:solidFill>
                <a:latin typeface="Arial" panose="020B0604020202020204" pitchFamily="34" charset="0"/>
              </a:rPr>
            </a:br>
            <a:b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</a:b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Elas, juntas, podem, consequentemente, representar uma influência considerável nas decisões de compra e na forma como os produtos são utilizados.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en-US" altLang="pt-BR" sz="1400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22">
            <a:extLst>
              <a:ext uri="{FF2B5EF4-FFF2-40B4-BE49-F238E27FC236}">
                <a16:creationId xmlns:a16="http://schemas.microsoft.com/office/drawing/2014/main" id="{AA85048C-3F56-FF71-97E6-4614237A7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19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BCD4BC29-413B-08C0-A1E5-12E713ACD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F22734F0-B938-3438-FC56-053407E78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A9AAEAB6-095C-95B7-5888-EA540E5E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897952AA-D0E5-8EB7-5387-DA5BBCCB4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6E527B31-B87E-7155-9CFC-94E30F587FDE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E80C628F-6981-9DB9-6254-03E4EFC03837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CDDD6DE-6D2D-1A5E-04A7-04B4F5BFE5CF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C8EFA594-3EE0-228B-B44C-1780117C1618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7FD36C92-24C4-492F-B3F1-4BEFD7DAE335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74367E00-37EF-938F-340A-07FD2AA4D5CD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5C0F192D-A5BF-1CD8-5FF8-3145F1742774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CAAFB176-CE4A-9B80-F366-2C3FF835A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DE264D7-3326-9086-FBC0-77BA17873536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0">
            <a:extLst>
              <a:ext uri="{FF2B5EF4-FFF2-40B4-BE49-F238E27FC236}">
                <a16:creationId xmlns:a16="http://schemas.microsoft.com/office/drawing/2014/main" id="{73CA078A-A064-88F8-FA06-D0B7D86EE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88" y="1648984"/>
            <a:ext cx="7223720" cy="28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Além das respostas emocionais, o conhecimento das necessidades, dos desejos, das aspirações, dos valores e dos objetivos dos usuários s</a:t>
            </a:r>
            <a:r>
              <a:rPr lang="pt-BR" altLang="ja-JP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ão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fundamentais para estimular a interação.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O encantamento, o prazer e a diversão de interagir são questões fundamentais para suscitarem uma experiência positiva e satisfatória. </a:t>
            </a:r>
          </a:p>
          <a:p>
            <a:pPr>
              <a:lnSpc>
                <a:spcPct val="130000"/>
              </a:lnSpc>
            </a:pPr>
            <a:endParaRPr lang="pt-BR" altLang="ja-JP" sz="1400" b="1" u="none" dirty="0">
              <a:solidFill>
                <a:srgbClr val="006900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>
              <a:lnSpc>
                <a:spcPct val="130000"/>
              </a:lnSpc>
            </a:pPr>
            <a:endParaRPr lang="pt-BR" altLang="pt-BR" sz="1800" u="none" dirty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en-US" altLang="pt-BR" sz="1400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EC9D8B61-59B2-870A-2188-CF88A3124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20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9F580373-F89E-3052-918A-E84651F55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96D04FE-F099-3112-10B7-7B19D44A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A2ED85DA-2845-72F5-38D9-A69DC3095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74F2EA2B-7874-942F-2D0F-E19CFD6C9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20E3B16F-C3C0-B6A0-E3F9-65FC4888A381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33F4365-1595-8C62-5E48-2D1056DEA8CB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33ECFC75-CCDA-739F-5946-AFD7CD1A7A01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A3D44C0-FE85-5C0D-395E-B7D99E15F88F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013E870F-AC57-4EC9-A439-6A345383778F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0E6A7197-BD6E-FE98-F281-19F19BA905AA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BD5EA3D-04B4-7B9F-C40A-818A8F143A32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2D044B29-616E-3477-6432-885816D66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F34A460-6412-F3FB-93A7-8F72664F4F67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23389-20E9-A2E1-8706-7157428CC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0">
            <a:extLst>
              <a:ext uri="{FF2B5EF4-FFF2-40B4-BE49-F238E27FC236}">
                <a16:creationId xmlns:a16="http://schemas.microsoft.com/office/drawing/2014/main" id="{FF977617-AB5C-8D3A-EBED-6262E549B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13" y="1541171"/>
            <a:ext cx="6935688" cy="381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ja-JP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É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possível afirmar que a experiência de uso se relaciona diretamente com os benefícios percebidos. E eles podem estimular a exploração e o aprendizado quando os desafios apresentados na interface do produto forem compatíveis com as habilidades dos usuários. </a:t>
            </a:r>
          </a:p>
          <a:p>
            <a:pPr>
              <a:lnSpc>
                <a:spcPct val="130000"/>
              </a:lnSpc>
            </a:pPr>
            <a:endParaRPr lang="pt-BR" altLang="pt-BR" sz="1400" b="1" u="none" dirty="0">
              <a:solidFill>
                <a:srgbClr val="006900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usabilidade tem um papel fundamental para fortalecer as qualidades e minimizar os problemas dessas interfaces. Ou seja, ela é essencial para manter esse encantamento e prolongar o uso.</a:t>
            </a:r>
          </a:p>
          <a:p>
            <a:pPr algn="just">
              <a:lnSpc>
                <a:spcPct val="130000"/>
              </a:lnSpc>
            </a:pPr>
            <a:endParaRPr lang="pt-BR" altLang="pt-BR" sz="1800" u="none" dirty="0">
              <a:solidFill>
                <a:schemeClr val="folHlink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en-US" altLang="pt-BR" sz="1400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90770C44-D943-73BF-05BB-566C7B4A4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20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ED11F72-5579-FC0B-3545-F5911D586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BAE0C94-5D53-A2AF-4B7B-C451A6C05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18B801D7-FF04-299F-217B-C1BB56541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57A69419-2A99-C671-74CA-965F90A39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653E3AF-24EF-3DDE-7DCE-59F23042F3D6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B874063-F286-3EA6-2DC2-F174A09C9A36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345847E2-4D71-84BF-E678-542815DA8767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B555278-8CEB-0799-155E-5A0CCFE1AC4B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BD20E7B-DBEE-822E-262F-E89E5BF2307D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6CE77612-352A-0B38-9E57-C34A7871C83D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301C80E-DC6C-8760-327C-BD1D2CD6995C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FCBC891F-6DAF-FACB-CA97-AD083530B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D5AF7BF-3112-896D-F48E-110459874C8E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131690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3" descr="Macintosh HD:Users:eduardo_ariel:Desktop:introducao.tif">
            <a:extLst>
              <a:ext uri="{FF2B5EF4-FFF2-40B4-BE49-F238E27FC236}">
                <a16:creationId xmlns:a16="http://schemas.microsoft.com/office/drawing/2014/main" id="{3E7CED2C-85A0-0846-57DB-C1D1F209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9">
            <a:extLst>
              <a:ext uri="{FF2B5EF4-FFF2-40B4-BE49-F238E27FC236}">
                <a16:creationId xmlns:a16="http://schemas.microsoft.com/office/drawing/2014/main" id="{148EC9BD-0573-02FF-02BC-F5863B07F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429000"/>
            <a:ext cx="45106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8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en-US" altLang="pt-BR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e</a:t>
            </a:r>
            <a:r>
              <a:rPr lang="en-US" altLang="pt-BR" sz="3600" u="none" dirty="0">
                <a:solidFill>
                  <a:srgbClr val="006C31"/>
                </a:solidFill>
                <a:latin typeface="Arial" panose="020B0604020202020204" pitchFamily="34" charset="0"/>
              </a:rPr>
              <a:t> </a:t>
            </a:r>
            <a:r>
              <a:rPr lang="en-US" altLang="pt-BR" b="1" u="none" dirty="0" err="1">
                <a:solidFill>
                  <a:srgbClr val="006C31"/>
                </a:solidFill>
                <a:latin typeface="Avenir Next Ultra Light" panose="020B0203020202020204" pitchFamily="34" charset="77"/>
              </a:rPr>
              <a:t>satisfa</a:t>
            </a:r>
            <a:r>
              <a:rPr lang="en-US" altLang="ja-JP" b="1" u="none" dirty="0" err="1">
                <a:solidFill>
                  <a:srgbClr val="006C31"/>
                </a:solidFill>
                <a:latin typeface="Avenir Next Ultra Light" panose="020B0203020202020204" pitchFamily="34" charset="77"/>
              </a:rPr>
              <a:t>ção</a:t>
            </a:r>
            <a:endParaRPr lang="en-US" altLang="pt-BR" sz="3600" b="1" dirty="0">
              <a:solidFill>
                <a:srgbClr val="006C31"/>
              </a:solidFill>
              <a:latin typeface="Avenir Next Ultra Light" panose="020B0203020202020204" pitchFamily="34" charset="77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7">
            <a:extLst>
              <a:ext uri="{FF2B5EF4-FFF2-40B4-BE49-F238E27FC236}">
                <a16:creationId xmlns:a16="http://schemas.microsoft.com/office/drawing/2014/main" id="{8BBDE569-BF29-D922-F437-D04DC2F80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30" y="1546359"/>
            <a:ext cx="6750938" cy="389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 pessoas já se acostumaram com produtos e com sites que funcionam apropriadamente e querem algo extra, querem produtos prazerosos, com que possam se relacionar.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Para se criar produtos agradáveis, deve-se compreender o consumidor de maneira holística, completa.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Sendo assim, é necessário entender como as pessoas usam os produtos, o papel que eles exercem na vida delas e como se dá a relação usuário-produto.</a:t>
            </a:r>
          </a:p>
          <a:p>
            <a:pPr>
              <a:lnSpc>
                <a:spcPct val="130000"/>
              </a:lnSpc>
            </a:pPr>
            <a:endParaRPr lang="pt-BR" altLang="pt-BR" sz="16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876033A7-227F-B556-AAF0-E6D9C4AC7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22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AA1B73B-921A-75D4-C12F-40C6EE718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3BFCA8F7-26CE-4385-E571-70905BC2B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E59ABA37-ABE6-11D7-1DFA-28825174A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C7DEE89C-96AF-CECA-5B6B-B917BD290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3CA2EB8-CD81-567D-4908-46B8702E6F89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E191A9D-764A-086A-AAE1-83E3F10CE999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F75CD59-56C3-1704-54EA-0161468AFD06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F3F3AA85-EB98-576C-0EAB-3F2CF8B1F16E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0DBF5434-C29E-9345-EC73-4F77BC20255D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1E16DD0-45F3-06EF-AF2A-FEEE3FB1596C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802C0CC1-E839-0FE4-6F71-7537F1813BA0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7A7F9A7C-63D8-CF2C-2E74-6FBAF907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C9FE56-9668-B723-9E44-1DA0EBB14427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umario.png" descr="/Users/eduardo_ariel/Desktop/figuras/sumario.png">
            <a:extLst>
              <a:ext uri="{FF2B5EF4-FFF2-40B4-BE49-F238E27FC236}">
                <a16:creationId xmlns:a16="http://schemas.microsoft.com/office/drawing/2014/main" id="{C392CCBC-1810-F92B-D81D-33EDCFACD5A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AC50A34-8F88-CEC6-3783-9D0C2005D0CB}"/>
              </a:ext>
            </a:extLst>
          </p:cNvPr>
          <p:cNvSpPr/>
          <p:nvPr/>
        </p:nvSpPr>
        <p:spPr bwMode="auto">
          <a:xfrm>
            <a:off x="0" y="5085184"/>
            <a:ext cx="9252520" cy="15841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1507" name="Rectangle 10">
            <a:extLst>
              <a:ext uri="{FF2B5EF4-FFF2-40B4-BE49-F238E27FC236}">
                <a16:creationId xmlns:a16="http://schemas.microsoft.com/office/drawing/2014/main" id="{4C3D95FB-5353-8564-6E9F-EA205FF38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16" y="543675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400" b="1" u="none" dirty="0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  <a:endParaRPr lang="en-US" altLang="pt-BR" sz="1400" b="1" dirty="0">
              <a:solidFill>
                <a:srgbClr val="008F4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508" name="Rectangle 11">
            <a:extLst>
              <a:ext uri="{FF2B5EF4-FFF2-40B4-BE49-F238E27FC236}">
                <a16:creationId xmlns:a16="http://schemas.microsoft.com/office/drawing/2014/main" id="{512DC6ED-D8DA-5000-2FB3-B320932CB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25392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8F4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511" name="Rectangle 15">
            <a:extLst>
              <a:ext uri="{FF2B5EF4-FFF2-40B4-BE49-F238E27FC236}">
                <a16:creationId xmlns:a16="http://schemas.microsoft.com/office/drawing/2014/main" id="{C2302438-DEA5-20EB-BDAB-E5F468FE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5439842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8F4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512" name="Rectangle 16">
            <a:extLst>
              <a:ext uri="{FF2B5EF4-FFF2-40B4-BE49-F238E27FC236}">
                <a16:creationId xmlns:a16="http://schemas.microsoft.com/office/drawing/2014/main" id="{83593E62-323B-B670-889E-5D30B169A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5925392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8F4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8F4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3504F13-FBA5-6D1F-AE1F-775463C914EF}"/>
              </a:ext>
            </a:extLst>
          </p:cNvPr>
          <p:cNvSpPr/>
          <p:nvPr/>
        </p:nvSpPr>
        <p:spPr bwMode="auto">
          <a:xfrm>
            <a:off x="6350" y="6165304"/>
            <a:ext cx="9137650" cy="5040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7B4C181-61B1-581B-711A-4FB1521514A2}"/>
              </a:ext>
            </a:extLst>
          </p:cNvPr>
          <p:cNvSpPr/>
          <p:nvPr/>
        </p:nvSpPr>
        <p:spPr bwMode="auto">
          <a:xfrm>
            <a:off x="8868014" y="5273960"/>
            <a:ext cx="609600" cy="89134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6CBFC90E-87B6-67D7-DB20-2F26E7D39C02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9C9F33F-645F-4EE5-CDA5-B2B10E64AB56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7071FF4-5BB3-7611-E3C9-072AABF50D9D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8EC90ED-9870-9DD3-B4F6-FAE6C2DFDA65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713B8B6-9E35-EFF4-BBE7-77AB049C1096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BB90232-75D5-4BCA-980F-850E2B7F52ED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>
            <a:extLst>
              <a:ext uri="{FF2B5EF4-FFF2-40B4-BE49-F238E27FC236}">
                <a16:creationId xmlns:a16="http://schemas.microsoft.com/office/drawing/2014/main" id="{DB16D561-2B83-0C20-D658-8965D5FCB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94" y="1633696"/>
            <a:ext cx="7295728" cy="391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Carroll (2003) são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 pessoas que percebem alguma utilidade para o artefato e conseguem reapropriá-lo, segundo a sua ótica, tornando-o definitivamente seu. 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 alguns casos, a relação pode ser tão estreita que essa ferramenta passa a ser indispensável para o usuário. É possível considerar, tal como Dumas &amp; </a:t>
            </a:r>
            <a:r>
              <a:rPr lang="pt-BR" altLang="pt-BR" sz="20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Redish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(1994), que são os usuários, em última instância, os responsáveis por usar ou não um produto.</a:t>
            </a: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/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2CA0EA03-B6EE-0D0A-3FDA-8E399B504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23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4A87DC8-B058-8D22-0015-C3220A065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F30C64AD-36AB-258B-1ABC-8EFB23400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165A7C36-A31F-FED3-6081-097485E9C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E9B42129-74F2-8B18-9A54-89E7425D7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B4F8FF6-EA0C-9951-37FA-FE8238667B84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621E1CB0-8C26-6479-0523-B66FF898F716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0E911DE-2889-25FD-D6AF-3B59DB871645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6AB18761-608A-E75A-A836-07408013FA9B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210059DB-DE03-F1DE-E62E-0190E2F02F1C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887AB7B-9449-552A-F830-E585F15A152C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42085878-27C3-A922-8C52-8EF10CB64BD3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403E3A47-B4F4-2541-5F3E-2337AEB40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B5CAA05-6AA0-A396-94F0-B7EEB2AF4B35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7">
            <a:extLst>
              <a:ext uri="{FF2B5EF4-FFF2-40B4-BE49-F238E27FC236}">
                <a16:creationId xmlns:a16="http://schemas.microsoft.com/office/drawing/2014/main" id="{AECFC4F9-BBBC-FDEB-E007-321FED6EC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464" y="1566074"/>
            <a:ext cx="6931496" cy="41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Para Jordan (2001), a satisfação diz respeito ao grau de conforto que os usuários sentem quando usam o produto e o quanto o consideram adequado como meio para atingir seus objetivos.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 esse aspecto é muito importante, pois envolve o sentimento do usuário em relação a ele, sendo muitas vezes o que determina a relação dos dois (usu</a:t>
            </a:r>
            <a:r>
              <a:rPr lang="pt-BR" altLang="ja-JP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ário e produto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satisfação pode ser vista como o aspecto mais importante da usabilidade quando o uso é voluntário, ou seja, o indivíduo o escolhe livremente.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5DDE9BDC-3524-1484-A5E1-97E0844C2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24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BE6DE3A9-A110-5074-186A-4A0AFF6FA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01D5585-34EE-D371-B251-061337CFA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DDEC5B1B-7B9D-F129-BA05-16E2191D4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F401E358-504A-17D7-C332-5FB8DB7A3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F36E83E-461D-4A04-DB7F-9D01D008CF9E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7FA7131D-B2BE-3AFB-18E7-5B065BEDAC99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4288380-5465-6704-0876-719738D6763A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C774F78-FE5A-42DC-CA70-E436AD84DFC1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78A9280-E6D7-0191-94C7-3A51FC29C0EC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6EA381A7-F5BE-649B-F540-943F59CBCEE5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50D9F673-FB41-8D47-ED9D-1A7443C980D8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75FA2239-5538-971E-BA1D-FABF074F9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9D48783-E1BA-5337-95F6-7EDF702B1108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7">
            <a:extLst>
              <a:ext uri="{FF2B5EF4-FFF2-40B4-BE49-F238E27FC236}">
                <a16:creationId xmlns:a16="http://schemas.microsoft.com/office/drawing/2014/main" id="{709106F3-C891-A51E-093C-BDD346CB9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17650"/>
            <a:ext cx="6674738" cy="374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Já para </a:t>
            </a: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Saffer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(2007), 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“</a:t>
            </a:r>
            <a:r>
              <a:rPr lang="pt-BR" altLang="pt-BR" sz="20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flow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” envolve o equilíbrio perfeito entre o desafio da tarefa e as habilidades do usuário.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Quando o desafio está em excesso ele produz a ansiedade nas pessoas. Já o baixo grau de desafio tende a levar o usuário ao tédio.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55B7A358-25D6-4191-B191-143A8511E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25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82DD2CF-ABA2-F737-B828-181A561AB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A3B2EDE-B08C-7C9C-028A-A16C3B19E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9BADBD4C-56EC-4000-EB35-EBDCDB64F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B10DCC5E-482B-487F-9656-C60F0E07A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956FEBC-CDD7-A315-38E0-A4740AE0DB49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4F415B65-5651-906C-6EB8-FC7B6821AEF3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C548EFF-C4BD-D858-62C5-52D716AA52B4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65BCF9AA-F272-8A9E-8646-DBBA5D230548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2CB769D-DC00-FFA6-6B93-B352D8F07FF1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6CE473BA-BAA4-192B-A47D-B0F9581D06B6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8384F5B-4BC8-087B-068C-3757FC26F237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34848B79-B69D-3306-29A2-F5392B69E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ED43025-E9C2-91F4-0F39-B0F6742837C3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4" descr="Macintosh HD:Users:eduardo_ariel:Desktop:fundo_flow.jpg">
            <a:extLst>
              <a:ext uri="{FF2B5EF4-FFF2-40B4-BE49-F238E27FC236}">
                <a16:creationId xmlns:a16="http://schemas.microsoft.com/office/drawing/2014/main" id="{41F9E5C5-EED3-D878-BBB6-98F857AEF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22">
            <a:extLst>
              <a:ext uri="{FF2B5EF4-FFF2-40B4-BE49-F238E27FC236}">
                <a16:creationId xmlns:a16="http://schemas.microsoft.com/office/drawing/2014/main" id="{95A1779A-F2DA-6C0F-D062-FBADD4C7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419600"/>
            <a:ext cx="7239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100" u="none">
                <a:solidFill>
                  <a:srgbClr val="408000"/>
                </a:solidFill>
                <a:latin typeface="Helvetica" pitchFamily="2" charset="0"/>
              </a:rPr>
              <a:t>Esquema conceitual (Russel &amp; Dargel - 2004).</a:t>
            </a:r>
            <a:endParaRPr lang="en-US" altLang="pt-BR" sz="1100" u="none">
              <a:solidFill>
                <a:srgbClr val="408000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7">
            <a:extLst>
              <a:ext uri="{FF2B5EF4-FFF2-40B4-BE49-F238E27FC236}">
                <a16:creationId xmlns:a16="http://schemas.microsoft.com/office/drawing/2014/main" id="{0EE3572F-73B4-60AF-D078-2A103C125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243324"/>
            <a:ext cx="7620000" cy="3885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O “</a:t>
            </a: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flow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” é o prazer adquirido pela execução de uma tarefa em si. </a:t>
            </a: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Mesmo com um objetivo definido, a execução é prazerosa em si, é ela que representa o ápice deste momento tido como fundamental da experiência.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Essa sensação se caracteriza da seguinte forma:</a:t>
            </a:r>
          </a:p>
          <a:p>
            <a:pPr lvl="2"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1.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São pré-requisitos (</a:t>
            </a:r>
            <a:r>
              <a:rPr lang="en-US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percepção de objetivos claros; o feedback imediato; habilidades e desafios compatíveis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).</a:t>
            </a:r>
          </a:p>
          <a:p>
            <a:pPr lvl="2"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  <a:ea typeface="ヒラギノ角ゴ ProN W3" pitchFamily="-64" charset="-128"/>
            </a:endParaRPr>
          </a:p>
          <a:p>
            <a:pPr lvl="1"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2.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Durante sua execução (</a:t>
            </a: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uma conjunção de ação e “</a:t>
            </a:r>
            <a:r>
              <a:rPr lang="pt-BR" altLang="pt-BR" sz="14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awareness</a:t>
            </a: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”;  concentração; sensação de controle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).</a:t>
            </a:r>
          </a:p>
          <a:p>
            <a:pPr lvl="2"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  <a:ea typeface="ヒラギノ角ゴ ProN W3" pitchFamily="-64" charset="-128"/>
            </a:endParaRPr>
          </a:p>
          <a:p>
            <a:pPr lvl="1"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3.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Efeitos do “fluxo” </a:t>
            </a:r>
            <a:r>
              <a:rPr lang="pt-BR" altLang="pt-BR" sz="1400" u="none" dirty="0">
                <a:solidFill>
                  <a:srgbClr val="006900"/>
                </a:solidFill>
                <a:latin typeface="Arial" panose="020B0604020202020204" pitchFamily="34" charset="0"/>
                <a:ea typeface="ヒラギノ角ゴ ProN W3" pitchFamily="-64" charset="-128"/>
              </a:rPr>
              <a:t>(</a:t>
            </a:r>
            <a:r>
              <a:rPr lang="pt-BR" altLang="pt-BR" sz="14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perda de autoconsciência; perda da noção do tempo; percepção de que a atividade é motivadora por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si).</a:t>
            </a:r>
            <a:endParaRPr lang="en-US" altLang="pt-BR" sz="1400" b="1" u="none" dirty="0">
              <a:solidFill>
                <a:srgbClr val="006900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C82EAA1C-DED1-E333-CB60-797780D62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27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17DE903A-2B05-1C87-10BC-C8C5A3FA7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C8C35594-2660-7E86-59C7-F9164422F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CCAA7B68-5861-3C05-5D1D-54C30AF92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9071C7DA-E577-458A-E4CF-B1805A870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F01287E5-829E-3DE5-FC8A-523769BB72A5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64D9D65-629A-690E-1D92-000BA09AB286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C0EA6BD1-1E6A-2FDA-CBA5-B3D688A63C65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4ED2E76-9784-9592-7F69-BE026E09F573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E6AA7C73-E18F-C227-AE6E-F546377F5733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8E3686F2-CD58-4561-A605-D1FF821D6AD7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0963BC3-1DF4-BBB0-5E5F-67A69069B6DB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B3AABA82-D6BE-339D-0111-FB2D65150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8C86ACC-5046-AA32-9B7B-046179CA35E5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7">
            <a:extLst>
              <a:ext uri="{FF2B5EF4-FFF2-40B4-BE49-F238E27FC236}">
                <a16:creationId xmlns:a16="http://schemas.microsoft.com/office/drawing/2014/main" id="{C74E92B1-DB1F-CA88-2A9F-E3479921E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464" y="1556791"/>
            <a:ext cx="7772400" cy="438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Para Norman (2004), a tecnologia deveria trazer mais a nossas vidas do que a melhora de desempenho na realização das tarefas: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deve adicionar riqueza e divertimento. Ademais, a beleza, o encantamento e o prazer juntos produzem o divertimento, estado este de efeito positivo. 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Ele, por conseguinte, provoca muitos benefícios: facilita lidar com o estresse, sendo essencial para o estímulo da curiosidade, bem como incentiva a capacidade de aprender.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“As emoções positivas ampliam os repertórios relacionados com o planejamento das ações de uma pessoa, incentivando à descoberta de novas formas de pensar e agir”. </a:t>
            </a:r>
          </a:p>
          <a:p>
            <a:pPr lvl="4"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396B6AC6-DC93-5362-FE8C-4EB61C662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28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0637C571-CD76-670C-7719-4ED5AF84E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6598781-C4CD-2F01-5133-82BF6652B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9B4732A5-794E-5613-00C7-67E541235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58C6D955-548E-D338-0DBB-AB626EEFC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60C9A9B-4D6A-5E2D-08D9-761020B5A6BD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CBFC821-367D-4314-406B-CF0FC2CA55B2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035471E-807A-EDDD-5F5A-4BF3D978BD99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F408C1A7-2F66-4591-555E-7C2536FE7511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54E0D6C-3299-3D5B-2FED-BE02DB9BD7A6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471A479F-1A75-0D00-1B47-537FD9719A8A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3306E8D7-DE9D-7110-A8DA-79BAAE0296D0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D4117327-DD05-1264-48A0-991AFB2EA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E846B8-5502-915C-850B-7ACE228E60EE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7" descr="Macintosh HD:Users:eduardo_ariel:Desktop:fundo_piramide.jpg">
            <a:extLst>
              <a:ext uri="{FF2B5EF4-FFF2-40B4-BE49-F238E27FC236}">
                <a16:creationId xmlns:a16="http://schemas.microsoft.com/office/drawing/2014/main" id="{7FCC461D-CA1D-918B-8248-4047D0228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4">
            <a:extLst>
              <a:ext uri="{FF2B5EF4-FFF2-40B4-BE49-F238E27FC236}">
                <a16:creationId xmlns:a16="http://schemas.microsoft.com/office/drawing/2014/main" id="{276D0019-FAEC-0F81-1FBA-01FA00140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038600"/>
            <a:ext cx="5486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100" u="none">
                <a:solidFill>
                  <a:srgbClr val="006900"/>
                </a:solidFill>
                <a:latin typeface="Helvetica" pitchFamily="2" charset="0"/>
              </a:rPr>
              <a:t>Hierarquia das necessidades (Lidwell, Holden &amp; Butler - 2003).</a:t>
            </a:r>
            <a:endParaRPr lang="en-US" altLang="pt-BR" sz="1100" u="none">
              <a:solidFill>
                <a:srgbClr val="006900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Macintosh HD:Users:eduardo_ariel:Desktop:monitores.jpg">
            <a:extLst>
              <a:ext uri="{FF2B5EF4-FFF2-40B4-BE49-F238E27FC236}">
                <a16:creationId xmlns:a16="http://schemas.microsoft.com/office/drawing/2014/main" id="{0534AF0B-7AED-36DB-C273-58B7B31EE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10" name="Text Box 7">
            <a:extLst>
              <a:ext uri="{FF2B5EF4-FFF2-40B4-BE49-F238E27FC236}">
                <a16:creationId xmlns:a16="http://schemas.microsoft.com/office/drawing/2014/main" id="{02BD30FF-9064-08E2-864D-D9E960E43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18042"/>
            <a:ext cx="8077200" cy="582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 marL="13716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 marL="2286000" indent="-457200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	De acordo com Norman (2002), um método importante de tornar os sistemas mais fáceis de aprender e usar é torná-los exploráveis, encorajar o usuário a fazer experiências e aprender as possibilidades através da exploração ativa. Entretanto, existem quatro exigências para que um sistema seja explorável:</a:t>
            </a:r>
          </a:p>
          <a:p>
            <a:pPr lvl="2">
              <a:lnSpc>
                <a:spcPct val="130000"/>
              </a:lnSpc>
            </a:pPr>
            <a:endParaRPr lang="pt-BR" altLang="pt-BR" sz="1600" b="1" u="none" dirty="0">
              <a:solidFill>
                <a:srgbClr val="006C3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2">
              <a:lnSpc>
                <a:spcPct val="130000"/>
              </a:lnSpc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1.	Em cada estado do sistema, o usuário tem de ver prontamente e ser capaz de fazer todas as ações permissíveis. A visibilidade atua como uma sugestão, recordando ao usuário as possibilidades e convidando à exploração de novas ideias e métodos.</a:t>
            </a:r>
          </a:p>
          <a:p>
            <a:pPr lvl="4">
              <a:lnSpc>
                <a:spcPct val="130000"/>
              </a:lnSpc>
            </a:pPr>
            <a:endParaRPr lang="pt-BR" altLang="pt-BR" sz="1600" b="1" u="none" dirty="0">
              <a:solidFill>
                <a:srgbClr val="006C3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2">
              <a:lnSpc>
                <a:spcPct val="130000"/>
              </a:lnSpc>
              <a:buFont typeface="Arial" panose="020B0604020202020204" pitchFamily="34" charset="0"/>
              <a:buAutoNum type="arabicPeriod" startAt="2"/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efeito de cada ação deve, ao mesmo tempo, ser visível e fácil de interpretar (rela</a:t>
            </a:r>
            <a:r>
              <a:rPr lang="pt-BR" altLang="ja-JP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 de causa e efeito</a:t>
            </a: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</a:p>
          <a:p>
            <a:pPr lvl="2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lvl="2">
              <a:lnSpc>
                <a:spcPct val="130000"/>
              </a:lnSpc>
              <a:buFont typeface="Arial" panose="020B0604020202020204" pitchFamily="34" charset="0"/>
              <a:buAutoNum type="arabicPeriod" startAt="3"/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 ações não devem implicar em custos. Quando uma ação tem um resultado indesejável, deve ser imediatamente reversível. </a:t>
            </a:r>
          </a:p>
          <a:p>
            <a:pPr lvl="2">
              <a:lnSpc>
                <a:spcPct val="130000"/>
              </a:lnSpc>
              <a:buFont typeface="Arial" panose="020B0604020202020204" pitchFamily="34" charset="0"/>
              <a:buAutoNum type="arabicPeriod" startAt="3"/>
            </a:pPr>
            <a:endParaRPr lang="pt-BR" altLang="pt-BR" sz="1600" b="1" u="none" dirty="0">
              <a:solidFill>
                <a:srgbClr val="006C3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2">
              <a:lnSpc>
                <a:spcPct val="130000"/>
              </a:lnSpc>
              <a:buFont typeface="Arial" panose="020B0604020202020204" pitchFamily="34" charset="0"/>
              <a:buAutoNum type="arabicPeriod" startAt="3"/>
            </a:pPr>
            <a:r>
              <a:rPr lang="pt-BR" altLang="pt-BR" sz="1600" b="1" u="none" dirty="0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maioria das ações deve ser livre de custos, explorável e passível de ser descoberta.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7">
            <a:extLst>
              <a:ext uri="{FF2B5EF4-FFF2-40B4-BE49-F238E27FC236}">
                <a16:creationId xmlns:a16="http://schemas.microsoft.com/office/drawing/2014/main" id="{C3831E03-1DB9-B5FF-8429-3B5B7BA56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88" y="1634245"/>
            <a:ext cx="6931496" cy="358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 uma análise mais conclusiva e pode-se afirmar, com base na revisão bibliográfica deste capítulo, que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usabilidade é um aspecto fundamental para se obter prazer e divertimento, além de estimular uma atitude mais ativa nos usuários. </a:t>
            </a: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usabilidade pode valorizar a estética de um produto e a experiência de uso, ao minimizar os problemas da interface e equilibrar os desafios com as habilidades dos usuários finais. </a:t>
            </a: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36140256-89C1-7925-A269-290CA06CC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416" y="1450259"/>
            <a:ext cx="7200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31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BD423F11-1B27-F625-5F1C-B9C66AAFE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9" y="5921376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FBD9B130-DB77-2C50-26EC-2FE9D378B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56" y="5415509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135EDF41-497F-4A3D-190D-F1305E20D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20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2000" b="1" u="none" dirty="0" err="1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8F4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2F76EAAE-64D4-3EDA-6C47-8B9249F54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200" b="1" u="none" dirty="0">
              <a:solidFill>
                <a:schemeClr val="bg1">
                  <a:lumMod val="75000"/>
                </a:schemeClr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96C2A93-09D5-39FD-FA64-874325963219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D4F213F-A83B-91CE-0D5C-85A6E5A10BA7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0CC3FA1-78AF-CF3F-25DE-22F7A30B59C9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D8003047-80E8-98C3-D4D8-3FE31D3A1CBA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44C3496-94D4-0596-33A0-3E3C0EDC4C4F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67B6188-7FD3-927D-E62C-9AD055DD271E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A881C586-15CD-CD7A-3B06-EC66857A023F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4831CB40-61E6-1B75-E16A-6C46AC6E2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C41A094-FFB3-7DBD-4A30-3FEDDD78182B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17" descr="Macintosh HD:Users:eduardo_ariel:Desktop:capa2.tif">
            <a:extLst>
              <a:ext uri="{FF2B5EF4-FFF2-40B4-BE49-F238E27FC236}">
                <a16:creationId xmlns:a16="http://schemas.microsoft.com/office/drawing/2014/main" id="{9FA6512B-C912-3237-A28C-741D2075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Text Box 16">
            <a:extLst>
              <a:ext uri="{FF2B5EF4-FFF2-40B4-BE49-F238E27FC236}">
                <a16:creationId xmlns:a16="http://schemas.microsoft.com/office/drawing/2014/main" id="{FE020E6F-E938-8C79-2785-5F7CD0551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124200"/>
            <a:ext cx="258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pt-BR" b="1" u="none" dirty="0" err="1">
                <a:solidFill>
                  <a:srgbClr val="006C3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Obrigado</a:t>
            </a:r>
            <a:endParaRPr lang="en-US" altLang="pt-BR" b="1" dirty="0">
              <a:solidFill>
                <a:srgbClr val="006C3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2" descr="Macintosh HD:Users:eduardo_ariel:Desktop:interacao.tif">
            <a:extLst>
              <a:ext uri="{FF2B5EF4-FFF2-40B4-BE49-F238E27FC236}">
                <a16:creationId xmlns:a16="http://schemas.microsoft.com/office/drawing/2014/main" id="{ABEF9FE7-919D-823D-9EA4-E3C3662E0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23">
            <a:extLst>
              <a:ext uri="{FF2B5EF4-FFF2-40B4-BE49-F238E27FC236}">
                <a16:creationId xmlns:a16="http://schemas.microsoft.com/office/drawing/2014/main" id="{85FDA3C9-0DE4-79A0-FE32-4BFC0F716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936" y="4293096"/>
            <a:ext cx="4541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8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processo</a:t>
            </a:r>
            <a:r>
              <a:rPr lang="en-US" altLang="pt-BR" sz="28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 </a:t>
            </a:r>
            <a:r>
              <a:rPr lang="en-US" altLang="pt-BR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36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  <a:endParaRPr lang="en-US" altLang="pt-BR" sz="3600" b="1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22">
            <a:extLst>
              <a:ext uri="{FF2B5EF4-FFF2-40B4-BE49-F238E27FC236}">
                <a16:creationId xmlns:a16="http://schemas.microsoft.com/office/drawing/2014/main" id="{E2C703A8-86C8-6770-E5EC-7DE710237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5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6FA0532D-E3FA-0C0C-2F97-C9B784513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20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91541F2-F878-14B0-1D33-62C3AF511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39663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9082B9E0-A52F-17D0-3427-36F2C454C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9AC4B366-F979-089E-7832-6F61E2B7F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1728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6CCB5FE-2FD7-7F4A-7A45-8EBF4DF2EC38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75BAC76B-3F97-42EF-8E16-D051479720CC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A9498E0-223E-A3C6-E350-7673F729CEAC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C4156CB5-C16B-E1D4-FBB1-227945D2EE3A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8741C42-0F93-5858-F251-CDAAFEA3064B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90AF955-01E7-6916-8957-A8AAA7E4D06F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441B004B-8C08-1A30-B5D4-553CD33E1C33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" name="Rectangle 33">
            <a:extLst>
              <a:ext uri="{FF2B5EF4-FFF2-40B4-BE49-F238E27FC236}">
                <a16:creationId xmlns:a16="http://schemas.microsoft.com/office/drawing/2014/main" id="{38C008AD-A9D8-E084-D6CB-D3AC9FD28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C78B93F-A4F2-E8D5-DAF5-0BCE5BD7CE9E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421350E-45A6-077A-2265-D9405A57AA86}"/>
              </a:ext>
            </a:extLst>
          </p:cNvPr>
          <p:cNvSpPr/>
          <p:nvPr/>
        </p:nvSpPr>
        <p:spPr bwMode="auto">
          <a:xfrm>
            <a:off x="867799" y="3179652"/>
            <a:ext cx="1757115" cy="13087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5C2E87-6D63-747A-4969-6D7313B7830B}"/>
              </a:ext>
            </a:extLst>
          </p:cNvPr>
          <p:cNvSpPr txBox="1"/>
          <p:nvPr/>
        </p:nvSpPr>
        <p:spPr>
          <a:xfrm>
            <a:off x="867799" y="3455207"/>
            <a:ext cx="18396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1ª. Reunião </a:t>
            </a:r>
            <a:r>
              <a:rPr lang="pt-BR" sz="1050" b="1" u="none" dirty="0" err="1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</a:t>
            </a:r>
            <a:r>
              <a:rPr lang="pt-BR" sz="105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 cliente</a:t>
            </a:r>
            <a:endParaRPr lang="pt-BR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E2F1478-9EB9-0754-6807-3A40CC25AD67}"/>
              </a:ext>
            </a:extLst>
          </p:cNvPr>
          <p:cNvSpPr/>
          <p:nvPr/>
        </p:nvSpPr>
        <p:spPr bwMode="auto">
          <a:xfrm>
            <a:off x="2599323" y="3179652"/>
            <a:ext cx="1757115" cy="130876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5E8E980-B035-C806-7DE4-2636481CD517}"/>
              </a:ext>
            </a:extLst>
          </p:cNvPr>
          <p:cNvSpPr txBox="1"/>
          <p:nvPr/>
        </p:nvSpPr>
        <p:spPr>
          <a:xfrm>
            <a:off x="2656504" y="3473605"/>
            <a:ext cx="18396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Briefing e 2ª. reunião</a:t>
            </a:r>
            <a:endParaRPr lang="pt-BR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9E37AA9-C3F0-29FF-251C-1034CC88249F}"/>
              </a:ext>
            </a:extLst>
          </p:cNvPr>
          <p:cNvSpPr/>
          <p:nvPr/>
        </p:nvSpPr>
        <p:spPr bwMode="auto">
          <a:xfrm>
            <a:off x="4330847" y="3179652"/>
            <a:ext cx="1757115" cy="130876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76A5F5-A1A4-3425-3B34-65F8B6EA5569}"/>
              </a:ext>
            </a:extLst>
          </p:cNvPr>
          <p:cNvSpPr txBox="1"/>
          <p:nvPr/>
        </p:nvSpPr>
        <p:spPr>
          <a:xfrm>
            <a:off x="6117249" y="3454150"/>
            <a:ext cx="21024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Apresentação </a:t>
            </a:r>
            <a:endParaRPr lang="pt-BR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48CC3BF-F175-DAB1-D33E-3E721A26E877}"/>
              </a:ext>
            </a:extLst>
          </p:cNvPr>
          <p:cNvSpPr/>
          <p:nvPr/>
        </p:nvSpPr>
        <p:spPr bwMode="auto">
          <a:xfrm>
            <a:off x="6042915" y="3179652"/>
            <a:ext cx="1757115" cy="130876"/>
          </a:xfrm>
          <a:prstGeom prst="rect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05EF4D1-75E6-2D2E-39A2-6E9AA79D18FA}"/>
              </a:ext>
            </a:extLst>
          </p:cNvPr>
          <p:cNvSpPr txBox="1"/>
          <p:nvPr/>
        </p:nvSpPr>
        <p:spPr>
          <a:xfrm>
            <a:off x="4374264" y="3483106"/>
            <a:ext cx="21024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u="none" dirty="0">
                <a:solidFill>
                  <a:srgbClr val="0069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Plano de estudo</a:t>
            </a:r>
            <a:endParaRPr lang="pt-BR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1944A-8269-0B19-40AA-592190A3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747B0EAF-9B0A-B027-D2F3-4E195F6C21D9}"/>
              </a:ext>
            </a:extLst>
          </p:cNvPr>
          <p:cNvSpPr/>
          <p:nvPr/>
        </p:nvSpPr>
        <p:spPr bwMode="auto">
          <a:xfrm>
            <a:off x="-180528" y="0"/>
            <a:ext cx="9937104" cy="60226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9700" name="Text Box 22">
            <a:extLst>
              <a:ext uri="{FF2B5EF4-FFF2-40B4-BE49-F238E27FC236}">
                <a16:creationId xmlns:a16="http://schemas.microsoft.com/office/drawing/2014/main" id="{0E69058E-921F-2285-B5CE-3FD28A406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5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FADEB0CF-B560-CCC1-B12D-C8585C61B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99" y="70496"/>
            <a:ext cx="7200799" cy="59766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99889A3-54F5-516D-0701-5B7A0E0FF9B0}"/>
              </a:ext>
            </a:extLst>
          </p:cNvPr>
          <p:cNvSpPr/>
          <p:nvPr/>
        </p:nvSpPr>
        <p:spPr bwMode="auto">
          <a:xfrm>
            <a:off x="7595828" y="-1035496"/>
            <a:ext cx="3096344" cy="3096344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1B40156-2EDC-6779-CA54-B19D0507341D}"/>
              </a:ext>
            </a:extLst>
          </p:cNvPr>
          <p:cNvSpPr/>
          <p:nvPr/>
        </p:nvSpPr>
        <p:spPr bwMode="auto">
          <a:xfrm>
            <a:off x="8777139" y="1052432"/>
            <a:ext cx="1958874" cy="1958874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EE0E5FF-9E83-E31A-CD19-314A56F343CF}"/>
              </a:ext>
            </a:extLst>
          </p:cNvPr>
          <p:cNvSpPr/>
          <p:nvPr/>
        </p:nvSpPr>
        <p:spPr bwMode="auto">
          <a:xfrm>
            <a:off x="395536" y="6297912"/>
            <a:ext cx="2643045" cy="2643045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8F0EF71-FF3A-152A-1D0D-C0C83944DC76}"/>
              </a:ext>
            </a:extLst>
          </p:cNvPr>
          <p:cNvSpPr/>
          <p:nvPr/>
        </p:nvSpPr>
        <p:spPr bwMode="auto">
          <a:xfrm>
            <a:off x="-1024765" y="5517232"/>
            <a:ext cx="2102203" cy="2102203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09472FA-E541-4245-1BDE-0E09B4752DE5}"/>
              </a:ext>
            </a:extLst>
          </p:cNvPr>
          <p:cNvSpPr/>
          <p:nvPr/>
        </p:nvSpPr>
        <p:spPr bwMode="auto">
          <a:xfrm>
            <a:off x="-826929" y="-400753"/>
            <a:ext cx="1599494" cy="1599494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225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0D85B-41C3-F740-F38E-B850B14D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2" descr="Macintosh HD:Users:eduardo_ariel:Desktop:interacao.tif">
            <a:extLst>
              <a:ext uri="{FF2B5EF4-FFF2-40B4-BE49-F238E27FC236}">
                <a16:creationId xmlns:a16="http://schemas.microsoft.com/office/drawing/2014/main" id="{9CDC4F79-3921-D34E-61D7-363295E6E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23">
            <a:extLst>
              <a:ext uri="{FF2B5EF4-FFF2-40B4-BE49-F238E27FC236}">
                <a16:creationId xmlns:a16="http://schemas.microsoft.com/office/drawing/2014/main" id="{96677EAC-B9DA-7AAF-2C35-66EAFF1DE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267200"/>
            <a:ext cx="3825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8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3600" b="1" u="none" dirty="0" err="1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3600" b="1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0CD61-44FA-162B-6BAD-427ACF5B8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7">
            <a:extLst>
              <a:ext uri="{FF2B5EF4-FFF2-40B4-BE49-F238E27FC236}">
                <a16:creationId xmlns:a16="http://schemas.microsoft.com/office/drawing/2014/main" id="{C9E2F04D-675A-CE84-B1E0-DF7B1C9CD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17" y="1608056"/>
            <a:ext cx="7772400" cy="334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 acordo com Robinson (2004), a tecnologia moderna </a:t>
            </a: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está avançando de modo tão veloz que a maior parte </a:t>
            </a:r>
            <a:b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dos consumidores está ficando confusa e frustrada.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Já para Preece, Rogers &amp; Sharp (2002), </a:t>
            </a:r>
            <a:r>
              <a:rPr lang="pt-BR" altLang="pt-BR" sz="16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muitos produtos que requerem a interação dos usuários para a realização de suas tarefas não foram necessariamente projetados tendo o usuário em mente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; foram tipicamente projetados como sistemas para realizar determinadas funções.</a:t>
            </a:r>
            <a:r>
              <a:rPr lang="pt-BR" altLang="pt-BR" sz="1400" b="1" u="none" dirty="0"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>
              <a:lnSpc>
                <a:spcPct val="130000"/>
              </a:lnSpc>
            </a:pPr>
            <a:endParaRPr lang="pt-BR" altLang="pt-BR" sz="1400" u="none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en-US" altLang="pt-BR" sz="1400" u="none" dirty="0">
              <a:latin typeface="Arial" panose="020B0604020202020204" pitchFamily="34" charset="0"/>
            </a:endParaRPr>
          </a:p>
        </p:txBody>
      </p:sp>
      <p:sp>
        <p:nvSpPr>
          <p:cNvPr id="29700" name="Text Box 22">
            <a:extLst>
              <a:ext uri="{FF2B5EF4-FFF2-40B4-BE49-F238E27FC236}">
                <a16:creationId xmlns:a16="http://schemas.microsoft.com/office/drawing/2014/main" id="{66879005-10EA-E5CB-2C5F-597A0FF7B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5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21A73FAA-39FE-8CB8-79D1-417273136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16466D67-E73C-3F73-44A2-E537A869F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39663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AAB3C66C-7BD6-57B5-BF0C-EB6DFC757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5D248D13-26ED-3612-377D-CD85B5075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1728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EEFE724-C140-DA94-9909-D71C64F1C0C3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FCD0C2BC-A40A-2CA0-9D3A-B3FA87A96655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B03F5307-A777-37C0-2A26-3980EB53FD5A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80D35200-1C2B-F38E-81C2-5F694B05CCE5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39ED70D5-7442-CDFF-60C1-ACC05D5D3234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E6394569-FA8B-15AC-DD57-0DB04A30E775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E5AFB24-7FFB-0FA7-132D-5EBDFFDBA081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" name="Rectangle 33">
            <a:extLst>
              <a:ext uri="{FF2B5EF4-FFF2-40B4-BE49-F238E27FC236}">
                <a16:creationId xmlns:a16="http://schemas.microsoft.com/office/drawing/2014/main" id="{3A55FE3B-971F-ED49-E060-803CFB788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2C89583-FE5C-A7D5-6F6F-0C98F1FA6027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43253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7">
            <a:extLst>
              <a:ext uri="{FF2B5EF4-FFF2-40B4-BE49-F238E27FC236}">
                <a16:creationId xmlns:a16="http://schemas.microsoft.com/office/drawing/2014/main" id="{1328B8F5-66CB-9F83-7823-C3E5A7E2A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5455"/>
            <a:ext cx="7147520" cy="362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pt-BR" altLang="pt-BR" sz="2000" b="1" u="none" dirty="0">
                <a:solidFill>
                  <a:srgbClr val="92D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objetivo do design que preveja a interação ou tido como “design de interação” consiste especificamente em criar experiências que melhorem e estendam a maneira como as pessoas trabalham, se comunicam e interagem. </a:t>
            </a:r>
          </a:p>
          <a:p>
            <a:pPr algn="just"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pt-BR" altLang="pt-BR" sz="1400" b="1" u="none" dirty="0" err="1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Saffer</a:t>
            </a:r>
            <a:r>
              <a:rPr lang="pt-BR" altLang="pt-BR" sz="1400" b="1" u="none" dirty="0">
                <a:solidFill>
                  <a:srgbClr val="006900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(2007) considera que o design de interação está mais relacionado com o comportamento humano do que com a aparência da tela ou as funções escondidas de uma interface. </a:t>
            </a:r>
          </a:p>
          <a:p>
            <a:pPr algn="just"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pt-BR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en-US" altLang="pt-BR" sz="1400" u="none" dirty="0">
              <a:solidFill>
                <a:srgbClr val="0069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22">
            <a:extLst>
              <a:ext uri="{FF2B5EF4-FFF2-40B4-BE49-F238E27FC236}">
                <a16:creationId xmlns:a16="http://schemas.microsoft.com/office/drawing/2014/main" id="{C53A1A4F-94AB-06F0-7920-91F743F7D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070" y="1450259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pt-BR" sz="1400" b="1" u="none" dirty="0">
                <a:solidFill>
                  <a:schemeClr val="bg1"/>
                </a:solidFill>
                <a:latin typeface="Avenir Next" panose="020B0503020202020204" pitchFamily="34" charset="0"/>
              </a:rPr>
              <a:t>6</a:t>
            </a:r>
            <a:r>
              <a:rPr lang="en-US" altLang="pt-BR" sz="12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 </a:t>
            </a:r>
            <a:r>
              <a:rPr lang="en-US" altLang="pt-BR" sz="1000" b="1" u="none" dirty="0">
                <a:solidFill>
                  <a:srgbClr val="D9FFA2"/>
                </a:solidFill>
                <a:latin typeface="Avenir Next Ultra Light" panose="020B0203020202020204" pitchFamily="34" charset="77"/>
              </a:rPr>
              <a:t>/ 32</a:t>
            </a: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790B8698-D43F-95E9-2AF2-89EB5488A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939663"/>
            <a:ext cx="309962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emo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u="none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37815FE1-6A9A-8A75-2019-99285C263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923153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usabilidade</a:t>
            </a:r>
            <a:r>
              <a:rPr lang="en-US" altLang="pt-BR" sz="1400" b="1" u="none" dirty="0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e </a:t>
            </a:r>
            <a:r>
              <a:rPr lang="en-US" altLang="pt-BR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satisfa</a:t>
            </a:r>
            <a:r>
              <a:rPr lang="en-US" altLang="ja-JP" sz="1400" b="1" u="none" dirty="0" err="1">
                <a:solidFill>
                  <a:srgbClr val="006C31"/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1400" b="1" dirty="0">
              <a:solidFill>
                <a:srgbClr val="006C31"/>
              </a:solidFill>
              <a:latin typeface="Avenir Next Ultra Light" panose="020B0203020202020204" pitchFamily="34" charset="77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A9007AE3-4DAF-0E0D-9CFA-2873BD21F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738" y="5417286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pt-BR" sz="2000" b="1" u="none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 e </a:t>
            </a:r>
            <a:r>
              <a:rPr lang="en-US" altLang="pt-BR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intera</a:t>
            </a:r>
            <a:r>
              <a:rPr lang="en-US" altLang="ja-JP" sz="2000" b="1" u="none" dirty="0" err="1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ção</a:t>
            </a:r>
            <a:endParaRPr lang="en-US" altLang="pt-BR" sz="2000" b="1" u="none" dirty="0">
              <a:solidFill>
                <a:srgbClr val="00B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4A188E57-9ED9-5C87-4363-695759435340}"/>
              </a:ext>
            </a:extLst>
          </p:cNvPr>
          <p:cNvCxnSpPr/>
          <p:nvPr/>
        </p:nvCxnSpPr>
        <p:spPr bwMode="auto">
          <a:xfrm>
            <a:off x="25152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FC9AC25E-381A-F88D-803B-FD65A41EE8E9}"/>
              </a:ext>
            </a:extLst>
          </p:cNvPr>
          <p:cNvCxnSpPr/>
          <p:nvPr/>
        </p:nvCxnSpPr>
        <p:spPr bwMode="auto">
          <a:xfrm>
            <a:off x="4732080" y="5301208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5757E1E5-D205-AB2E-B00D-F73F3537373E}"/>
              </a:ext>
            </a:extLst>
          </p:cNvPr>
          <p:cNvCxnSpPr/>
          <p:nvPr/>
        </p:nvCxnSpPr>
        <p:spPr bwMode="auto">
          <a:xfrm>
            <a:off x="470464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B3E0914A-011F-9B79-20F0-B6E1DE85C892}"/>
              </a:ext>
            </a:extLst>
          </p:cNvPr>
          <p:cNvCxnSpPr/>
          <p:nvPr/>
        </p:nvCxnSpPr>
        <p:spPr bwMode="auto">
          <a:xfrm>
            <a:off x="465892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B72E7CFC-9F64-6C68-5189-A3760A738427}"/>
              </a:ext>
            </a:extLst>
          </p:cNvPr>
          <p:cNvCxnSpPr/>
          <p:nvPr/>
        </p:nvCxnSpPr>
        <p:spPr bwMode="auto">
          <a:xfrm>
            <a:off x="269808" y="5807075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44EFCFE7-76B9-98D4-4A74-D4799054A622}"/>
              </a:ext>
            </a:extLst>
          </p:cNvPr>
          <p:cNvCxnSpPr/>
          <p:nvPr/>
        </p:nvCxnSpPr>
        <p:spPr bwMode="auto">
          <a:xfrm>
            <a:off x="224088" y="6300851"/>
            <a:ext cx="4104456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98650BD-CB1F-A7BF-5452-B3D19C4D8676}"/>
              </a:ext>
            </a:extLst>
          </p:cNvPr>
          <p:cNvSpPr/>
          <p:nvPr/>
        </p:nvSpPr>
        <p:spPr bwMode="auto">
          <a:xfrm>
            <a:off x="280113" y="530491"/>
            <a:ext cx="382731" cy="382731"/>
          </a:xfrm>
          <a:prstGeom prst="ellipse">
            <a:avLst/>
          </a:prstGeom>
          <a:solidFill>
            <a:srgbClr val="006C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36E9DE96-D18D-58F9-1B3C-2B24B13F0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4" y="606439"/>
            <a:ext cx="151216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2pPr>
            <a:lvl3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3pPr>
            <a:lvl4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4pPr>
            <a:lvl5pPr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" pitchFamily="-6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9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Design: </a:t>
            </a:r>
            <a:r>
              <a:rPr lang="pt-BR" altLang="pt-BR" sz="900" b="1" u="none" dirty="0">
                <a:solidFill>
                  <a:srgbClr val="008F4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Eduardo Ariel  </a:t>
            </a:r>
            <a:endParaRPr lang="en-US" altLang="pt-BR" sz="900" b="1" u="none" dirty="0">
              <a:solidFill>
                <a:srgbClr val="92D05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87690D4E-A838-4A01-0815-F0528E671089}"/>
              </a:ext>
            </a:extLst>
          </p:cNvPr>
          <p:cNvSpPr txBox="1"/>
          <p:nvPr/>
        </p:nvSpPr>
        <p:spPr>
          <a:xfrm>
            <a:off x="280113" y="596245"/>
            <a:ext cx="382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1050" b="1" u="none" dirty="0">
                <a:solidFill>
                  <a:srgbClr val="ADF46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pt-BR" altLang="pt-BR" sz="1100" b="1" u="none" dirty="0">
                <a:solidFill>
                  <a:srgbClr val="006C31"/>
                </a:solidFill>
                <a:latin typeface="Avenir Next Ultra Light" panose="020B0203020202020204" pitchFamily="34" charset="77"/>
              </a:rPr>
              <a:t> </a:t>
            </a:r>
            <a:endParaRPr lang="pt-BR" sz="1100" dirty="0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69AF50C8-48E0-DD4D-81E2-FF9086CD7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8" y="5445888"/>
            <a:ext cx="2209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pt-BR" sz="1200" b="1" u="none" dirty="0" err="1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ux</a:t>
            </a:r>
            <a:r>
              <a:rPr lang="en-US" altLang="pt-BR" sz="1200" b="1" u="none" dirty="0">
                <a:solidFill>
                  <a:schemeClr val="bg1">
                    <a:lumMod val="75000"/>
                  </a:schemeClr>
                </a:solidFill>
                <a:latin typeface="Avenir Next Ultra Light" panose="020B0203020202020204" pitchFamily="34" charset="77"/>
                <a:ea typeface="Ebrima" panose="02000000000000000000" pitchFamily="2" charset="0"/>
                <a:cs typeface="Ebrima" panose="02000000000000000000" pitchFamily="2" charset="0"/>
              </a:rPr>
              <a:t> design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sng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4303</TotalTime>
  <Words>2906</Words>
  <Application>Microsoft Macintosh PowerPoint</Application>
  <PresentationFormat>Apresentação na tela (4:3)</PresentationFormat>
  <Paragraphs>366</Paragraphs>
  <Slides>39</Slides>
  <Notes>39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6" baseType="lpstr">
      <vt:lpstr>Arial</vt:lpstr>
      <vt:lpstr>Avenir Next</vt:lpstr>
      <vt:lpstr>Avenir Next Ultra Light</vt:lpstr>
      <vt:lpstr>Ebrima</vt:lpstr>
      <vt:lpstr>Helvetica</vt:lpstr>
      <vt:lpstr>Times</vt:lpstr>
      <vt:lpstr>Blank Presentation</vt:lpstr>
      <vt:lpstr>Apresentação do PowerPoint</vt:lpstr>
      <vt:lpstr>UX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Anamaria de Moraes</Manager>
  <Company>LEUI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</dc:title>
  <dc:subject/>
  <dc:creator>Eduardo Ariel</dc:creator>
  <cp:keywords/>
  <dc:description/>
  <cp:lastModifiedBy>Eduardo Ariel Teixeira</cp:lastModifiedBy>
  <cp:revision>932</cp:revision>
  <dcterms:created xsi:type="dcterms:W3CDTF">2011-08-26T13:04:42Z</dcterms:created>
  <dcterms:modified xsi:type="dcterms:W3CDTF">2025-07-23T13:23:11Z</dcterms:modified>
  <cp:category/>
</cp:coreProperties>
</file>